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76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588" autoAdjust="0"/>
    <p:restoredTop sz="94660"/>
  </p:normalViewPr>
  <p:slideViewPr>
    <p:cSldViewPr snapToGrid="0">
      <p:cViewPr varScale="1">
        <p:scale>
          <a:sx n="73" d="100"/>
          <a:sy n="73" d="100"/>
        </p:scale>
        <p:origin x="10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10BED-7457-4719-8DAB-7E61C99531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FAC99F4-9A18-484F-AD1E-8B6F182159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8E8F399-5DB4-4CBB-B7B2-FC4229448E42}"/>
              </a:ext>
            </a:extLst>
          </p:cNvPr>
          <p:cNvSpPr>
            <a:spLocks noGrp="1"/>
          </p:cNvSpPr>
          <p:nvPr>
            <p:ph type="dt" sz="half" idx="10"/>
          </p:nvPr>
        </p:nvSpPr>
        <p:spPr/>
        <p:txBody>
          <a:bodyPr/>
          <a:lstStyle/>
          <a:p>
            <a:fld id="{8C5C9A4D-5DC3-4FB7-A5B9-5BDF886B7079}" type="datetimeFigureOut">
              <a:rPr lang="en-GB" smtClean="0"/>
              <a:t>10/06/2020</a:t>
            </a:fld>
            <a:endParaRPr lang="en-GB"/>
          </a:p>
        </p:txBody>
      </p:sp>
      <p:sp>
        <p:nvSpPr>
          <p:cNvPr id="5" name="Footer Placeholder 4">
            <a:extLst>
              <a:ext uri="{FF2B5EF4-FFF2-40B4-BE49-F238E27FC236}">
                <a16:creationId xmlns:a16="http://schemas.microsoft.com/office/drawing/2014/main" id="{5CECB027-543D-4146-85AB-C257D964B9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32106A-168E-418B-B943-04B208D1B96A}"/>
              </a:ext>
            </a:extLst>
          </p:cNvPr>
          <p:cNvSpPr>
            <a:spLocks noGrp="1"/>
          </p:cNvSpPr>
          <p:nvPr>
            <p:ph type="sldNum" sz="quarter" idx="12"/>
          </p:nvPr>
        </p:nvSpPr>
        <p:spPr/>
        <p:txBody>
          <a:bodyPr/>
          <a:lstStyle/>
          <a:p>
            <a:fld id="{2BB95F2E-D255-4957-9970-953F53BBA118}" type="slidenum">
              <a:rPr lang="en-GB" smtClean="0"/>
              <a:t>‹#›</a:t>
            </a:fld>
            <a:endParaRPr lang="en-GB"/>
          </a:p>
        </p:txBody>
      </p:sp>
    </p:spTree>
    <p:extLst>
      <p:ext uri="{BB962C8B-B14F-4D97-AF65-F5344CB8AC3E}">
        <p14:creationId xmlns:p14="http://schemas.microsoft.com/office/powerpoint/2010/main" val="2911196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14E4-F792-4C6C-A0E1-D28FA7E762C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6380C4-023D-421E-9251-980BCFEBD9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D17F5-A7FB-45E0-8829-D7F3031D0F33}"/>
              </a:ext>
            </a:extLst>
          </p:cNvPr>
          <p:cNvSpPr>
            <a:spLocks noGrp="1"/>
          </p:cNvSpPr>
          <p:nvPr>
            <p:ph type="dt" sz="half" idx="10"/>
          </p:nvPr>
        </p:nvSpPr>
        <p:spPr/>
        <p:txBody>
          <a:bodyPr/>
          <a:lstStyle/>
          <a:p>
            <a:fld id="{8C5C9A4D-5DC3-4FB7-A5B9-5BDF886B7079}" type="datetimeFigureOut">
              <a:rPr lang="en-GB" smtClean="0"/>
              <a:t>10/06/2020</a:t>
            </a:fld>
            <a:endParaRPr lang="en-GB"/>
          </a:p>
        </p:txBody>
      </p:sp>
      <p:sp>
        <p:nvSpPr>
          <p:cNvPr id="5" name="Footer Placeholder 4">
            <a:extLst>
              <a:ext uri="{FF2B5EF4-FFF2-40B4-BE49-F238E27FC236}">
                <a16:creationId xmlns:a16="http://schemas.microsoft.com/office/drawing/2014/main" id="{DD7AC922-499A-4402-9597-9AD7F9C608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15B37F-A2E1-47A1-927C-0E594244C28E}"/>
              </a:ext>
            </a:extLst>
          </p:cNvPr>
          <p:cNvSpPr>
            <a:spLocks noGrp="1"/>
          </p:cNvSpPr>
          <p:nvPr>
            <p:ph type="sldNum" sz="quarter" idx="12"/>
          </p:nvPr>
        </p:nvSpPr>
        <p:spPr/>
        <p:txBody>
          <a:bodyPr/>
          <a:lstStyle/>
          <a:p>
            <a:fld id="{2BB95F2E-D255-4957-9970-953F53BBA118}" type="slidenum">
              <a:rPr lang="en-GB" smtClean="0"/>
              <a:t>‹#›</a:t>
            </a:fld>
            <a:endParaRPr lang="en-GB"/>
          </a:p>
        </p:txBody>
      </p:sp>
    </p:spTree>
    <p:extLst>
      <p:ext uri="{BB962C8B-B14F-4D97-AF65-F5344CB8AC3E}">
        <p14:creationId xmlns:p14="http://schemas.microsoft.com/office/powerpoint/2010/main" val="2299313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CC5257-C14F-457E-B26A-964EB33A04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872C45-D404-4AFC-AF94-00002E56BC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CB7C5D-0870-49B4-8C6E-E0E7D9EFE3CA}"/>
              </a:ext>
            </a:extLst>
          </p:cNvPr>
          <p:cNvSpPr>
            <a:spLocks noGrp="1"/>
          </p:cNvSpPr>
          <p:nvPr>
            <p:ph type="dt" sz="half" idx="10"/>
          </p:nvPr>
        </p:nvSpPr>
        <p:spPr/>
        <p:txBody>
          <a:bodyPr/>
          <a:lstStyle/>
          <a:p>
            <a:fld id="{8C5C9A4D-5DC3-4FB7-A5B9-5BDF886B7079}" type="datetimeFigureOut">
              <a:rPr lang="en-GB" smtClean="0"/>
              <a:t>10/06/2020</a:t>
            </a:fld>
            <a:endParaRPr lang="en-GB"/>
          </a:p>
        </p:txBody>
      </p:sp>
      <p:sp>
        <p:nvSpPr>
          <p:cNvPr id="5" name="Footer Placeholder 4">
            <a:extLst>
              <a:ext uri="{FF2B5EF4-FFF2-40B4-BE49-F238E27FC236}">
                <a16:creationId xmlns:a16="http://schemas.microsoft.com/office/drawing/2014/main" id="{85F13F8E-0479-4750-9A75-8C4E5B855D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623D8B-86F8-43DC-850B-B192483E7879}"/>
              </a:ext>
            </a:extLst>
          </p:cNvPr>
          <p:cNvSpPr>
            <a:spLocks noGrp="1"/>
          </p:cNvSpPr>
          <p:nvPr>
            <p:ph type="sldNum" sz="quarter" idx="12"/>
          </p:nvPr>
        </p:nvSpPr>
        <p:spPr/>
        <p:txBody>
          <a:bodyPr/>
          <a:lstStyle/>
          <a:p>
            <a:fld id="{2BB95F2E-D255-4957-9970-953F53BBA118}" type="slidenum">
              <a:rPr lang="en-GB" smtClean="0"/>
              <a:t>‹#›</a:t>
            </a:fld>
            <a:endParaRPr lang="en-GB"/>
          </a:p>
        </p:txBody>
      </p:sp>
    </p:spTree>
    <p:extLst>
      <p:ext uri="{BB962C8B-B14F-4D97-AF65-F5344CB8AC3E}">
        <p14:creationId xmlns:p14="http://schemas.microsoft.com/office/powerpoint/2010/main" val="201611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63133-83A3-41BC-AB9E-6BAB4B8363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C2BE0F-6B0A-4A84-90D5-20F03D548D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EB9344-027B-4410-827F-456E1689347E}"/>
              </a:ext>
            </a:extLst>
          </p:cNvPr>
          <p:cNvSpPr>
            <a:spLocks noGrp="1"/>
          </p:cNvSpPr>
          <p:nvPr>
            <p:ph type="dt" sz="half" idx="10"/>
          </p:nvPr>
        </p:nvSpPr>
        <p:spPr/>
        <p:txBody>
          <a:bodyPr/>
          <a:lstStyle/>
          <a:p>
            <a:fld id="{8C5C9A4D-5DC3-4FB7-A5B9-5BDF886B7079}" type="datetimeFigureOut">
              <a:rPr lang="en-GB" smtClean="0"/>
              <a:t>10/06/2020</a:t>
            </a:fld>
            <a:endParaRPr lang="en-GB"/>
          </a:p>
        </p:txBody>
      </p:sp>
      <p:sp>
        <p:nvSpPr>
          <p:cNvPr id="5" name="Footer Placeholder 4">
            <a:extLst>
              <a:ext uri="{FF2B5EF4-FFF2-40B4-BE49-F238E27FC236}">
                <a16:creationId xmlns:a16="http://schemas.microsoft.com/office/drawing/2014/main" id="{CDF36A38-5040-45FD-AA28-B5B638ECB1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1412B2-4989-4052-8419-20E7561C5A9A}"/>
              </a:ext>
            </a:extLst>
          </p:cNvPr>
          <p:cNvSpPr>
            <a:spLocks noGrp="1"/>
          </p:cNvSpPr>
          <p:nvPr>
            <p:ph type="sldNum" sz="quarter" idx="12"/>
          </p:nvPr>
        </p:nvSpPr>
        <p:spPr/>
        <p:txBody>
          <a:bodyPr/>
          <a:lstStyle/>
          <a:p>
            <a:fld id="{2BB95F2E-D255-4957-9970-953F53BBA118}" type="slidenum">
              <a:rPr lang="en-GB" smtClean="0"/>
              <a:t>‹#›</a:t>
            </a:fld>
            <a:endParaRPr lang="en-GB"/>
          </a:p>
        </p:txBody>
      </p:sp>
    </p:spTree>
    <p:extLst>
      <p:ext uri="{BB962C8B-B14F-4D97-AF65-F5344CB8AC3E}">
        <p14:creationId xmlns:p14="http://schemas.microsoft.com/office/powerpoint/2010/main" val="140615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02E05-E105-438D-8A9B-C358CC287E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C50135C-6204-400B-872A-B3003F7D0E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9A0D20-89CD-4361-A1E8-F2CC9038326C}"/>
              </a:ext>
            </a:extLst>
          </p:cNvPr>
          <p:cNvSpPr>
            <a:spLocks noGrp="1"/>
          </p:cNvSpPr>
          <p:nvPr>
            <p:ph type="dt" sz="half" idx="10"/>
          </p:nvPr>
        </p:nvSpPr>
        <p:spPr/>
        <p:txBody>
          <a:bodyPr/>
          <a:lstStyle/>
          <a:p>
            <a:fld id="{8C5C9A4D-5DC3-4FB7-A5B9-5BDF886B7079}" type="datetimeFigureOut">
              <a:rPr lang="en-GB" smtClean="0"/>
              <a:t>10/06/2020</a:t>
            </a:fld>
            <a:endParaRPr lang="en-GB"/>
          </a:p>
        </p:txBody>
      </p:sp>
      <p:sp>
        <p:nvSpPr>
          <p:cNvPr id="5" name="Footer Placeholder 4">
            <a:extLst>
              <a:ext uri="{FF2B5EF4-FFF2-40B4-BE49-F238E27FC236}">
                <a16:creationId xmlns:a16="http://schemas.microsoft.com/office/drawing/2014/main" id="{717AFF1E-6DF8-4071-887A-248F357693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45FE64-6E33-4159-B3ED-B06E9701E8D6}"/>
              </a:ext>
            </a:extLst>
          </p:cNvPr>
          <p:cNvSpPr>
            <a:spLocks noGrp="1"/>
          </p:cNvSpPr>
          <p:nvPr>
            <p:ph type="sldNum" sz="quarter" idx="12"/>
          </p:nvPr>
        </p:nvSpPr>
        <p:spPr/>
        <p:txBody>
          <a:bodyPr/>
          <a:lstStyle/>
          <a:p>
            <a:fld id="{2BB95F2E-D255-4957-9970-953F53BBA118}" type="slidenum">
              <a:rPr lang="en-GB" smtClean="0"/>
              <a:t>‹#›</a:t>
            </a:fld>
            <a:endParaRPr lang="en-GB"/>
          </a:p>
        </p:txBody>
      </p:sp>
    </p:spTree>
    <p:extLst>
      <p:ext uri="{BB962C8B-B14F-4D97-AF65-F5344CB8AC3E}">
        <p14:creationId xmlns:p14="http://schemas.microsoft.com/office/powerpoint/2010/main" val="3824464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39B3C-263C-473E-B0C8-69076D0D76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E705E5-FC93-4404-9F26-3CE45D6222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64BB227-B7FA-402C-8B4E-B01524ED74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80969B8-3764-4AD1-89AA-74F9C89E9F25}"/>
              </a:ext>
            </a:extLst>
          </p:cNvPr>
          <p:cNvSpPr>
            <a:spLocks noGrp="1"/>
          </p:cNvSpPr>
          <p:nvPr>
            <p:ph type="dt" sz="half" idx="10"/>
          </p:nvPr>
        </p:nvSpPr>
        <p:spPr/>
        <p:txBody>
          <a:bodyPr/>
          <a:lstStyle/>
          <a:p>
            <a:fld id="{8C5C9A4D-5DC3-4FB7-A5B9-5BDF886B7079}" type="datetimeFigureOut">
              <a:rPr lang="en-GB" smtClean="0"/>
              <a:t>10/06/2020</a:t>
            </a:fld>
            <a:endParaRPr lang="en-GB"/>
          </a:p>
        </p:txBody>
      </p:sp>
      <p:sp>
        <p:nvSpPr>
          <p:cNvPr id="6" name="Footer Placeholder 5">
            <a:extLst>
              <a:ext uri="{FF2B5EF4-FFF2-40B4-BE49-F238E27FC236}">
                <a16:creationId xmlns:a16="http://schemas.microsoft.com/office/drawing/2014/main" id="{7E4F74F9-5337-4FE5-8ADC-30A13B5096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888F20-9A73-4C26-AB5F-1154B6663E65}"/>
              </a:ext>
            </a:extLst>
          </p:cNvPr>
          <p:cNvSpPr>
            <a:spLocks noGrp="1"/>
          </p:cNvSpPr>
          <p:nvPr>
            <p:ph type="sldNum" sz="quarter" idx="12"/>
          </p:nvPr>
        </p:nvSpPr>
        <p:spPr/>
        <p:txBody>
          <a:bodyPr/>
          <a:lstStyle/>
          <a:p>
            <a:fld id="{2BB95F2E-D255-4957-9970-953F53BBA118}" type="slidenum">
              <a:rPr lang="en-GB" smtClean="0"/>
              <a:t>‹#›</a:t>
            </a:fld>
            <a:endParaRPr lang="en-GB"/>
          </a:p>
        </p:txBody>
      </p:sp>
    </p:spTree>
    <p:extLst>
      <p:ext uri="{BB962C8B-B14F-4D97-AF65-F5344CB8AC3E}">
        <p14:creationId xmlns:p14="http://schemas.microsoft.com/office/powerpoint/2010/main" val="858887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1D69-BCF5-4B23-91DE-366FCACBB4E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5313C7-9537-4FD2-B9AE-B51D9F881B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7ABEFA-3880-458B-8863-7F6BD07D98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A320D5-87AA-4FA8-9E21-2FC208DAA9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ED3E44-4498-439E-8EE6-95F23A4FCF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BD8D2D-519E-4E3A-A416-1558E3C12C5C}"/>
              </a:ext>
            </a:extLst>
          </p:cNvPr>
          <p:cNvSpPr>
            <a:spLocks noGrp="1"/>
          </p:cNvSpPr>
          <p:nvPr>
            <p:ph type="dt" sz="half" idx="10"/>
          </p:nvPr>
        </p:nvSpPr>
        <p:spPr/>
        <p:txBody>
          <a:bodyPr/>
          <a:lstStyle/>
          <a:p>
            <a:fld id="{8C5C9A4D-5DC3-4FB7-A5B9-5BDF886B7079}" type="datetimeFigureOut">
              <a:rPr lang="en-GB" smtClean="0"/>
              <a:t>10/06/2020</a:t>
            </a:fld>
            <a:endParaRPr lang="en-GB"/>
          </a:p>
        </p:txBody>
      </p:sp>
      <p:sp>
        <p:nvSpPr>
          <p:cNvPr id="8" name="Footer Placeholder 7">
            <a:extLst>
              <a:ext uri="{FF2B5EF4-FFF2-40B4-BE49-F238E27FC236}">
                <a16:creationId xmlns:a16="http://schemas.microsoft.com/office/drawing/2014/main" id="{099345FD-C456-4C9C-BBF8-9CDB3D000F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D21EB51-A137-4BD1-9A4C-8E2DACB16A1B}"/>
              </a:ext>
            </a:extLst>
          </p:cNvPr>
          <p:cNvSpPr>
            <a:spLocks noGrp="1"/>
          </p:cNvSpPr>
          <p:nvPr>
            <p:ph type="sldNum" sz="quarter" idx="12"/>
          </p:nvPr>
        </p:nvSpPr>
        <p:spPr/>
        <p:txBody>
          <a:bodyPr/>
          <a:lstStyle/>
          <a:p>
            <a:fld id="{2BB95F2E-D255-4957-9970-953F53BBA118}" type="slidenum">
              <a:rPr lang="en-GB" smtClean="0"/>
              <a:t>‹#›</a:t>
            </a:fld>
            <a:endParaRPr lang="en-GB"/>
          </a:p>
        </p:txBody>
      </p:sp>
    </p:spTree>
    <p:extLst>
      <p:ext uri="{BB962C8B-B14F-4D97-AF65-F5344CB8AC3E}">
        <p14:creationId xmlns:p14="http://schemas.microsoft.com/office/powerpoint/2010/main" val="3002964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055B0-35A0-494C-BF2A-397BB5B5A66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122AAAC-EB9E-4F15-AB18-E217E14C4313}"/>
              </a:ext>
            </a:extLst>
          </p:cNvPr>
          <p:cNvSpPr>
            <a:spLocks noGrp="1"/>
          </p:cNvSpPr>
          <p:nvPr>
            <p:ph type="dt" sz="half" idx="10"/>
          </p:nvPr>
        </p:nvSpPr>
        <p:spPr/>
        <p:txBody>
          <a:bodyPr/>
          <a:lstStyle/>
          <a:p>
            <a:fld id="{8C5C9A4D-5DC3-4FB7-A5B9-5BDF886B7079}" type="datetimeFigureOut">
              <a:rPr lang="en-GB" smtClean="0"/>
              <a:t>10/06/2020</a:t>
            </a:fld>
            <a:endParaRPr lang="en-GB"/>
          </a:p>
        </p:txBody>
      </p:sp>
      <p:sp>
        <p:nvSpPr>
          <p:cNvPr id="4" name="Footer Placeholder 3">
            <a:extLst>
              <a:ext uri="{FF2B5EF4-FFF2-40B4-BE49-F238E27FC236}">
                <a16:creationId xmlns:a16="http://schemas.microsoft.com/office/drawing/2014/main" id="{A9662D3F-18E4-4426-8B2E-6AAC308D122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5AEC33-49E2-4F53-AE43-243942E3E22C}"/>
              </a:ext>
            </a:extLst>
          </p:cNvPr>
          <p:cNvSpPr>
            <a:spLocks noGrp="1"/>
          </p:cNvSpPr>
          <p:nvPr>
            <p:ph type="sldNum" sz="quarter" idx="12"/>
          </p:nvPr>
        </p:nvSpPr>
        <p:spPr/>
        <p:txBody>
          <a:bodyPr/>
          <a:lstStyle/>
          <a:p>
            <a:fld id="{2BB95F2E-D255-4957-9970-953F53BBA118}" type="slidenum">
              <a:rPr lang="en-GB" smtClean="0"/>
              <a:t>‹#›</a:t>
            </a:fld>
            <a:endParaRPr lang="en-GB"/>
          </a:p>
        </p:txBody>
      </p:sp>
    </p:spTree>
    <p:extLst>
      <p:ext uri="{BB962C8B-B14F-4D97-AF65-F5344CB8AC3E}">
        <p14:creationId xmlns:p14="http://schemas.microsoft.com/office/powerpoint/2010/main" val="226773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EFC0B6-D212-4C7E-A02A-034725601CAE}"/>
              </a:ext>
            </a:extLst>
          </p:cNvPr>
          <p:cNvSpPr>
            <a:spLocks noGrp="1"/>
          </p:cNvSpPr>
          <p:nvPr>
            <p:ph type="dt" sz="half" idx="10"/>
          </p:nvPr>
        </p:nvSpPr>
        <p:spPr/>
        <p:txBody>
          <a:bodyPr/>
          <a:lstStyle/>
          <a:p>
            <a:fld id="{8C5C9A4D-5DC3-4FB7-A5B9-5BDF886B7079}" type="datetimeFigureOut">
              <a:rPr lang="en-GB" smtClean="0"/>
              <a:t>10/06/2020</a:t>
            </a:fld>
            <a:endParaRPr lang="en-GB"/>
          </a:p>
        </p:txBody>
      </p:sp>
      <p:sp>
        <p:nvSpPr>
          <p:cNvPr id="3" name="Footer Placeholder 2">
            <a:extLst>
              <a:ext uri="{FF2B5EF4-FFF2-40B4-BE49-F238E27FC236}">
                <a16:creationId xmlns:a16="http://schemas.microsoft.com/office/drawing/2014/main" id="{96BAA32B-BB21-4245-A8A7-46746E64F3B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261A986-FDC4-47DA-AD4A-A8E1C07AAEE7}"/>
              </a:ext>
            </a:extLst>
          </p:cNvPr>
          <p:cNvSpPr>
            <a:spLocks noGrp="1"/>
          </p:cNvSpPr>
          <p:nvPr>
            <p:ph type="sldNum" sz="quarter" idx="12"/>
          </p:nvPr>
        </p:nvSpPr>
        <p:spPr/>
        <p:txBody>
          <a:bodyPr/>
          <a:lstStyle/>
          <a:p>
            <a:fld id="{2BB95F2E-D255-4957-9970-953F53BBA118}" type="slidenum">
              <a:rPr lang="en-GB" smtClean="0"/>
              <a:t>‹#›</a:t>
            </a:fld>
            <a:endParaRPr lang="en-GB"/>
          </a:p>
        </p:txBody>
      </p:sp>
    </p:spTree>
    <p:extLst>
      <p:ext uri="{BB962C8B-B14F-4D97-AF65-F5344CB8AC3E}">
        <p14:creationId xmlns:p14="http://schemas.microsoft.com/office/powerpoint/2010/main" val="3437436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C165D-9E0A-41C9-AF9D-12876C33A3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45CAB73-9D21-4BD7-B3CB-8FB5B503D8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142C38D-4311-4A09-943B-56C881654E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949F0E-809B-4539-85E1-D4A07813A222}"/>
              </a:ext>
            </a:extLst>
          </p:cNvPr>
          <p:cNvSpPr>
            <a:spLocks noGrp="1"/>
          </p:cNvSpPr>
          <p:nvPr>
            <p:ph type="dt" sz="half" idx="10"/>
          </p:nvPr>
        </p:nvSpPr>
        <p:spPr/>
        <p:txBody>
          <a:bodyPr/>
          <a:lstStyle/>
          <a:p>
            <a:fld id="{8C5C9A4D-5DC3-4FB7-A5B9-5BDF886B7079}" type="datetimeFigureOut">
              <a:rPr lang="en-GB" smtClean="0"/>
              <a:t>10/06/2020</a:t>
            </a:fld>
            <a:endParaRPr lang="en-GB"/>
          </a:p>
        </p:txBody>
      </p:sp>
      <p:sp>
        <p:nvSpPr>
          <p:cNvPr id="6" name="Footer Placeholder 5">
            <a:extLst>
              <a:ext uri="{FF2B5EF4-FFF2-40B4-BE49-F238E27FC236}">
                <a16:creationId xmlns:a16="http://schemas.microsoft.com/office/drawing/2014/main" id="{2654C770-BDBE-4C10-9899-DBB113019D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AE6B2D-C961-4716-8BD7-E6D1ADEF3F11}"/>
              </a:ext>
            </a:extLst>
          </p:cNvPr>
          <p:cNvSpPr>
            <a:spLocks noGrp="1"/>
          </p:cNvSpPr>
          <p:nvPr>
            <p:ph type="sldNum" sz="quarter" idx="12"/>
          </p:nvPr>
        </p:nvSpPr>
        <p:spPr/>
        <p:txBody>
          <a:bodyPr/>
          <a:lstStyle/>
          <a:p>
            <a:fld id="{2BB95F2E-D255-4957-9970-953F53BBA118}" type="slidenum">
              <a:rPr lang="en-GB" smtClean="0"/>
              <a:t>‹#›</a:t>
            </a:fld>
            <a:endParaRPr lang="en-GB"/>
          </a:p>
        </p:txBody>
      </p:sp>
    </p:spTree>
    <p:extLst>
      <p:ext uri="{BB962C8B-B14F-4D97-AF65-F5344CB8AC3E}">
        <p14:creationId xmlns:p14="http://schemas.microsoft.com/office/powerpoint/2010/main" val="57583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777EC-0F0E-4FCD-8159-07A51F7988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0531C17-6701-47AC-9CD9-AFED64974D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90B0557-4E5F-4864-917E-B4FD9418CC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3CBAB0-E4DD-4FCD-A11D-5B6A0753B90F}"/>
              </a:ext>
            </a:extLst>
          </p:cNvPr>
          <p:cNvSpPr>
            <a:spLocks noGrp="1"/>
          </p:cNvSpPr>
          <p:nvPr>
            <p:ph type="dt" sz="half" idx="10"/>
          </p:nvPr>
        </p:nvSpPr>
        <p:spPr/>
        <p:txBody>
          <a:bodyPr/>
          <a:lstStyle/>
          <a:p>
            <a:fld id="{8C5C9A4D-5DC3-4FB7-A5B9-5BDF886B7079}" type="datetimeFigureOut">
              <a:rPr lang="en-GB" smtClean="0"/>
              <a:t>10/06/2020</a:t>
            </a:fld>
            <a:endParaRPr lang="en-GB"/>
          </a:p>
        </p:txBody>
      </p:sp>
      <p:sp>
        <p:nvSpPr>
          <p:cNvPr id="6" name="Footer Placeholder 5">
            <a:extLst>
              <a:ext uri="{FF2B5EF4-FFF2-40B4-BE49-F238E27FC236}">
                <a16:creationId xmlns:a16="http://schemas.microsoft.com/office/drawing/2014/main" id="{34251AE1-434C-4875-A85F-D419354112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499D14-BDC2-4E8A-BBBC-5FA9F2661BC1}"/>
              </a:ext>
            </a:extLst>
          </p:cNvPr>
          <p:cNvSpPr>
            <a:spLocks noGrp="1"/>
          </p:cNvSpPr>
          <p:nvPr>
            <p:ph type="sldNum" sz="quarter" idx="12"/>
          </p:nvPr>
        </p:nvSpPr>
        <p:spPr/>
        <p:txBody>
          <a:bodyPr/>
          <a:lstStyle/>
          <a:p>
            <a:fld id="{2BB95F2E-D255-4957-9970-953F53BBA118}" type="slidenum">
              <a:rPr lang="en-GB" smtClean="0"/>
              <a:t>‹#›</a:t>
            </a:fld>
            <a:endParaRPr lang="en-GB"/>
          </a:p>
        </p:txBody>
      </p:sp>
    </p:spTree>
    <p:extLst>
      <p:ext uri="{BB962C8B-B14F-4D97-AF65-F5344CB8AC3E}">
        <p14:creationId xmlns:p14="http://schemas.microsoft.com/office/powerpoint/2010/main" val="3079722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74835-D8A5-4B45-B538-C88AEA1795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64188C-DAD9-4E7D-860A-B138BA5183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EBAD3C-9E47-4E5C-8C4E-7663F11EE7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C9A4D-5DC3-4FB7-A5B9-5BDF886B7079}" type="datetimeFigureOut">
              <a:rPr lang="en-GB" smtClean="0"/>
              <a:t>10/06/2020</a:t>
            </a:fld>
            <a:endParaRPr lang="en-GB"/>
          </a:p>
        </p:txBody>
      </p:sp>
      <p:sp>
        <p:nvSpPr>
          <p:cNvPr id="5" name="Footer Placeholder 4">
            <a:extLst>
              <a:ext uri="{FF2B5EF4-FFF2-40B4-BE49-F238E27FC236}">
                <a16:creationId xmlns:a16="http://schemas.microsoft.com/office/drawing/2014/main" id="{2729D092-7663-43EB-A645-02C50B2052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A9574BD-64D5-45D8-B613-4B1DCE7336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95F2E-D255-4957-9970-953F53BBA118}" type="slidenum">
              <a:rPr lang="en-GB" smtClean="0"/>
              <a:t>‹#›</a:t>
            </a:fld>
            <a:endParaRPr lang="en-GB"/>
          </a:p>
        </p:txBody>
      </p:sp>
    </p:spTree>
    <p:extLst>
      <p:ext uri="{BB962C8B-B14F-4D97-AF65-F5344CB8AC3E}">
        <p14:creationId xmlns:p14="http://schemas.microsoft.com/office/powerpoint/2010/main" val="1275511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a:extLst>
              <a:ext uri="{FF2B5EF4-FFF2-40B4-BE49-F238E27FC236}">
                <a16:creationId xmlns:a16="http://schemas.microsoft.com/office/drawing/2014/main" id="{C3637747-C5B9-4583-8E05-02EAFC898A40}"/>
              </a:ext>
            </a:extLst>
          </p:cNvPr>
          <p:cNvGraphicFramePr>
            <a:graphicFrameLocks noGrp="1"/>
          </p:cNvGraphicFramePr>
          <p:nvPr>
            <p:ph idx="1"/>
            <p:extLst>
              <p:ext uri="{D42A27DB-BD31-4B8C-83A1-F6EECF244321}">
                <p14:modId xmlns:p14="http://schemas.microsoft.com/office/powerpoint/2010/main" val="5589704"/>
              </p:ext>
            </p:extLst>
          </p:nvPr>
        </p:nvGraphicFramePr>
        <p:xfrm>
          <a:off x="216955" y="66943"/>
          <a:ext cx="11876367" cy="6654041"/>
        </p:xfrm>
        <a:graphic>
          <a:graphicData uri="http://schemas.openxmlformats.org/drawingml/2006/table">
            <a:tbl>
              <a:tblPr firstRow="1" bandRow="1">
                <a:tableStyleId>{F5AB1C69-6EDB-4FF4-983F-18BD219EF322}</a:tableStyleId>
              </a:tblPr>
              <a:tblGrid>
                <a:gridCol w="893388">
                  <a:extLst>
                    <a:ext uri="{9D8B030D-6E8A-4147-A177-3AD203B41FA5}">
                      <a16:colId xmlns:a16="http://schemas.microsoft.com/office/drawing/2014/main" val="2856023917"/>
                    </a:ext>
                  </a:extLst>
                </a:gridCol>
                <a:gridCol w="4137932">
                  <a:extLst>
                    <a:ext uri="{9D8B030D-6E8A-4147-A177-3AD203B41FA5}">
                      <a16:colId xmlns:a16="http://schemas.microsoft.com/office/drawing/2014/main" val="3951551185"/>
                    </a:ext>
                  </a:extLst>
                </a:gridCol>
                <a:gridCol w="3896071">
                  <a:extLst>
                    <a:ext uri="{9D8B030D-6E8A-4147-A177-3AD203B41FA5}">
                      <a16:colId xmlns:a16="http://schemas.microsoft.com/office/drawing/2014/main" val="3283858985"/>
                    </a:ext>
                  </a:extLst>
                </a:gridCol>
                <a:gridCol w="2948976">
                  <a:extLst>
                    <a:ext uri="{9D8B030D-6E8A-4147-A177-3AD203B41FA5}">
                      <a16:colId xmlns:a16="http://schemas.microsoft.com/office/drawing/2014/main" val="1262213171"/>
                    </a:ext>
                  </a:extLst>
                </a:gridCol>
              </a:tblGrid>
              <a:tr h="299199">
                <a:tc rowSpan="2" gridSpan="2">
                  <a:txBody>
                    <a:bodyPr/>
                    <a:lstStyle/>
                    <a:p>
                      <a:pPr lvl="0" algn="ctr"/>
                      <a:r>
                        <a:rPr lang="en-GB" sz="1200" dirty="0"/>
                        <a:t>Subject Specific Vocabulary</a:t>
                      </a:r>
                    </a:p>
                    <a:p>
                      <a:pPr lvl="0" algn="ctr"/>
                      <a:r>
                        <a:rPr lang="en-GB" sz="1200" dirty="0"/>
                        <a:t>Word origins (etymology</a:t>
                      </a:r>
                      <a:r>
                        <a:rPr lang="en-GB" sz="1200" dirty="0" smtClean="0"/>
                        <a:t>) and word meanings</a:t>
                      </a:r>
                      <a:endParaRPr lang="en-GB" sz="1200" i="1" dirty="0">
                        <a:latin typeface="Arial" panose="020B0604020202020204" pitchFamily="34" charset="0"/>
                        <a:cs typeface="Arial" panose="020B0604020202020204" pitchFamily="34" charset="0"/>
                      </a:endParaRPr>
                    </a:p>
                  </a:txBody>
                  <a:tcPr marT="45731" marB="45731"/>
                </a:tc>
                <a:tc rowSpan="2" hMerge="1">
                  <a:txBody>
                    <a:bodyPr/>
                    <a:lstStyle/>
                    <a:p>
                      <a:endParaRPr lang="en-GB"/>
                    </a:p>
                  </a:txBody>
                  <a:tcPr/>
                </a:tc>
                <a:tc rowSpan="7">
                  <a:txBody>
                    <a:bodyPr/>
                    <a:lstStyle/>
                    <a:p>
                      <a:pPr lvl="0"/>
                      <a:endParaRPr lang="en-GB" sz="1200" dirty="0">
                        <a:solidFill>
                          <a:schemeClr val="tx1"/>
                        </a:solidFill>
                        <a:latin typeface="Arial" panose="020B0604020202020204" pitchFamily="34" charset="0"/>
                        <a:cs typeface="Arial" panose="020B0604020202020204" pitchFamily="34" charset="0"/>
                      </a:endParaRPr>
                    </a:p>
                  </a:txBody>
                  <a:tcPr marT="45731" marB="45731"/>
                </a:tc>
                <a:tc>
                  <a:txBody>
                    <a:bodyPr/>
                    <a:lstStyle/>
                    <a:p>
                      <a:pPr lvl="0" algn="ctr"/>
                      <a:r>
                        <a:rPr lang="en-GB" sz="1400" dirty="0"/>
                        <a:t>Making Links</a:t>
                      </a:r>
                      <a:endParaRPr lang="en-GB" sz="1400" dirty="0">
                        <a:latin typeface="Arial" panose="020B0604020202020204" pitchFamily="34" charset="0"/>
                        <a:cs typeface="Arial" panose="020B0604020202020204" pitchFamily="34" charset="0"/>
                      </a:endParaRPr>
                    </a:p>
                  </a:txBody>
                  <a:tcPr marT="45731" marB="45731"/>
                </a:tc>
                <a:extLst>
                  <a:ext uri="{0D108BD9-81ED-4DB2-BD59-A6C34878D82A}">
                    <a16:rowId xmlns:a16="http://schemas.microsoft.com/office/drawing/2014/main" val="3554839317"/>
                  </a:ext>
                </a:extLst>
              </a:tr>
              <a:tr h="149589">
                <a:tc gridSpan="2" vMerge="1">
                  <a:txBody>
                    <a:bodyPr/>
                    <a:lstStyle/>
                    <a:p>
                      <a:endParaRPr lang="en-GB"/>
                    </a:p>
                  </a:txBody>
                  <a:tcPr/>
                </a:tc>
                <a:tc hMerge="1" vMerge="1">
                  <a:txBody>
                    <a:bodyPr/>
                    <a:lstStyle/>
                    <a:p>
                      <a:endParaRPr lang="en-GB"/>
                    </a:p>
                  </a:txBody>
                  <a:tcPr/>
                </a:tc>
                <a:tc vMerge="1">
                  <a:txBody>
                    <a:bodyPr/>
                    <a:lstStyle/>
                    <a:p>
                      <a:endParaRPr lang="en-GB"/>
                    </a:p>
                  </a:txBody>
                  <a:tcPr/>
                </a:tc>
                <a:tc rowSpan="6">
                  <a:txBody>
                    <a:bodyPr/>
                    <a:lstStyle/>
                    <a:p>
                      <a:pPr marL="0" lvl="0" indent="0">
                        <a:buFont typeface="Arial" panose="020B0604020202020204" pitchFamily="34" charset="0"/>
                        <a:buNone/>
                      </a:pPr>
                      <a:r>
                        <a:rPr lang="en-GB" sz="1200" b="0" i="0" dirty="0" smtClean="0">
                          <a:latin typeface="Arial" panose="020B0604020202020204" pitchFamily="34" charset="0"/>
                          <a:cs typeface="Arial" panose="020B0604020202020204" pitchFamily="34" charset="0"/>
                        </a:rPr>
                        <a:t>The</a:t>
                      </a:r>
                      <a:r>
                        <a:rPr lang="en-GB" sz="1200" b="0" i="0" baseline="0" dirty="0" smtClean="0">
                          <a:latin typeface="Arial" panose="020B0604020202020204" pitchFamily="34" charset="0"/>
                          <a:cs typeface="Arial" panose="020B0604020202020204" pitchFamily="34" charset="0"/>
                        </a:rPr>
                        <a:t> author has written this book to highlight the challenges that people are experiencing all over the world. </a:t>
                      </a:r>
                    </a:p>
                    <a:p>
                      <a:pPr marL="0" lvl="0" indent="0">
                        <a:buFont typeface="Arial" panose="020B0604020202020204" pitchFamily="34" charset="0"/>
                        <a:buNone/>
                      </a:pPr>
                      <a:r>
                        <a:rPr lang="en-GB" sz="1200" b="1" i="1" baseline="0" dirty="0" smtClean="0">
                          <a:solidFill>
                            <a:srgbClr val="002060"/>
                          </a:solidFill>
                          <a:latin typeface="Arial" panose="020B0604020202020204" pitchFamily="34" charset="0"/>
                          <a:cs typeface="Arial" panose="020B0604020202020204" pitchFamily="34" charset="0"/>
                        </a:rPr>
                        <a:t>What do you think she is hoping to achieve by doing so? </a:t>
                      </a:r>
                    </a:p>
                    <a:p>
                      <a:pPr marL="0" lvl="0" indent="0">
                        <a:buFont typeface="Arial" panose="020B0604020202020204" pitchFamily="34" charset="0"/>
                        <a:buNone/>
                      </a:pPr>
                      <a:endParaRPr lang="en-GB" sz="1200" b="1" i="1" baseline="0" dirty="0" smtClean="0">
                        <a:solidFill>
                          <a:srgbClr val="002060"/>
                        </a:solidFill>
                        <a:latin typeface="Arial" panose="020B0604020202020204" pitchFamily="34" charset="0"/>
                        <a:cs typeface="Arial" panose="020B0604020202020204" pitchFamily="34" charset="0"/>
                      </a:endParaRPr>
                    </a:p>
                    <a:p>
                      <a:pPr marL="0" lvl="0" indent="0">
                        <a:buFont typeface="Arial" panose="020B0604020202020204" pitchFamily="34" charset="0"/>
                        <a:buNone/>
                      </a:pPr>
                      <a:endParaRPr lang="en-GB" sz="1200" b="1" i="0" baseline="0" dirty="0" smtClean="0">
                        <a:latin typeface="Arial" panose="020B0604020202020204" pitchFamily="34" charset="0"/>
                        <a:cs typeface="Arial" panose="020B0604020202020204" pitchFamily="34" charset="0"/>
                      </a:endParaRPr>
                    </a:p>
                    <a:p>
                      <a:pPr marL="0" lvl="0" indent="0">
                        <a:buFont typeface="Arial" panose="020B0604020202020204" pitchFamily="34" charset="0"/>
                        <a:buNone/>
                      </a:pPr>
                      <a:r>
                        <a:rPr lang="en-GB" sz="1200" b="1" i="0" baseline="0" dirty="0" smtClean="0">
                          <a:solidFill>
                            <a:srgbClr val="002060"/>
                          </a:solidFill>
                          <a:latin typeface="Arial" panose="020B0604020202020204" pitchFamily="34" charset="0"/>
                          <a:cs typeface="Arial" panose="020B0604020202020204" pitchFamily="34" charset="0"/>
                        </a:rPr>
                        <a:t>What do these words mean to you? </a:t>
                      </a:r>
                      <a:r>
                        <a:rPr lang="en-GB" sz="1200" b="1" i="0" baseline="0" dirty="0" smtClean="0">
                          <a:latin typeface="Arial" panose="020B0604020202020204" pitchFamily="34" charset="0"/>
                          <a:cs typeface="Arial" panose="020B0604020202020204" pitchFamily="34" charset="0"/>
                        </a:rPr>
                        <a:t>(discuss)</a:t>
                      </a:r>
                    </a:p>
                    <a:p>
                      <a:pPr marL="0" lvl="0" indent="0" algn="ctr">
                        <a:buFontTx/>
                        <a:buNone/>
                      </a:pPr>
                      <a:r>
                        <a:rPr lang="en-GB" sz="1200" b="0" i="0" baseline="0" dirty="0" smtClean="0">
                          <a:latin typeface="Arial" panose="020B0604020202020204" pitchFamily="34" charset="0"/>
                          <a:cs typeface="Arial" panose="020B0604020202020204" pitchFamily="34" charset="0"/>
                        </a:rPr>
                        <a:t>Hope</a:t>
                      </a:r>
                    </a:p>
                    <a:p>
                      <a:pPr marL="0" lvl="0" indent="0" algn="ctr">
                        <a:buFontTx/>
                        <a:buNone/>
                      </a:pPr>
                      <a:r>
                        <a:rPr lang="en-GB" sz="1200" b="0" i="0" baseline="0" dirty="0" smtClean="0">
                          <a:latin typeface="Arial" panose="020B0604020202020204" pitchFamily="34" charset="0"/>
                          <a:cs typeface="Arial" panose="020B0604020202020204" pitchFamily="34" charset="0"/>
                        </a:rPr>
                        <a:t>Courage</a:t>
                      </a:r>
                    </a:p>
                    <a:p>
                      <a:pPr marL="0" lvl="0" indent="0" algn="ctr">
                        <a:buFontTx/>
                        <a:buNone/>
                      </a:pPr>
                      <a:r>
                        <a:rPr lang="en-GB" sz="1200" b="0" i="0" baseline="0" dirty="0" smtClean="0">
                          <a:latin typeface="Arial" panose="020B0604020202020204" pitchFamily="34" charset="0"/>
                          <a:cs typeface="Arial" panose="020B0604020202020204" pitchFamily="34" charset="0"/>
                        </a:rPr>
                        <a:t>Trust</a:t>
                      </a:r>
                    </a:p>
                    <a:p>
                      <a:pPr marL="0" lvl="0" indent="0" algn="ctr">
                        <a:buFontTx/>
                        <a:buNone/>
                      </a:pPr>
                      <a:r>
                        <a:rPr lang="en-GB" sz="1200" b="0" i="0" baseline="0" dirty="0" smtClean="0">
                          <a:latin typeface="Arial" panose="020B0604020202020204" pitchFamily="34" charset="0"/>
                          <a:cs typeface="Arial" panose="020B0604020202020204" pitchFamily="34" charset="0"/>
                        </a:rPr>
                        <a:t>Fear</a:t>
                      </a:r>
                    </a:p>
                    <a:p>
                      <a:pPr marL="0" lvl="0" indent="0" algn="ctr">
                        <a:buFontTx/>
                        <a:buNone/>
                      </a:pPr>
                      <a:endParaRPr lang="en-GB" sz="1200" b="0" i="0" dirty="0">
                        <a:latin typeface="Arial" panose="020B0604020202020204" pitchFamily="34" charset="0"/>
                        <a:cs typeface="Arial" panose="020B0604020202020204" pitchFamily="34" charset="0"/>
                      </a:endParaRPr>
                    </a:p>
                  </a:txBody>
                  <a:tcPr marT="45731" marB="45731"/>
                </a:tc>
                <a:extLst>
                  <a:ext uri="{0D108BD9-81ED-4DB2-BD59-A6C34878D82A}">
                    <a16:rowId xmlns:a16="http://schemas.microsoft.com/office/drawing/2014/main" val="1896489268"/>
                  </a:ext>
                </a:extLst>
              </a:tr>
              <a:tr h="688130">
                <a:tc>
                  <a:txBody>
                    <a:bodyPr/>
                    <a:lstStyle/>
                    <a:p>
                      <a:r>
                        <a:rPr lang="en-GB" sz="1100" b="1" dirty="0" smtClean="0">
                          <a:latin typeface="Arial" panose="020B0604020202020204" pitchFamily="34" charset="0"/>
                          <a:cs typeface="Arial" panose="020B0604020202020204" pitchFamily="34" charset="0"/>
                        </a:rPr>
                        <a:t>Refugee</a:t>
                      </a:r>
                      <a:endParaRPr lang="en-GB" sz="1100" b="1" dirty="0">
                        <a:latin typeface="Arial" panose="020B0604020202020204" pitchFamily="34" charset="0"/>
                        <a:cs typeface="Arial" panose="020B0604020202020204" pitchFamily="34" charset="0"/>
                      </a:endParaRPr>
                    </a:p>
                  </a:txBody>
                  <a:tcPr marT="45731" marB="45731"/>
                </a:tc>
                <a:tc>
                  <a:txBody>
                    <a:bodyPr/>
                    <a:lstStyle/>
                    <a:p>
                      <a:r>
                        <a:rPr lang="en-US" sz="1000" dirty="0" smtClean="0">
                          <a:latin typeface="Arial" panose="020B0604020202020204" pitchFamily="34" charset="0"/>
                          <a:cs typeface="Arial" panose="020B0604020202020204" pitchFamily="34" charset="0"/>
                        </a:rPr>
                        <a:t>Taken</a:t>
                      </a:r>
                      <a:r>
                        <a:rPr lang="en-US" sz="1000" baseline="0" dirty="0" smtClean="0">
                          <a:latin typeface="Arial" panose="020B0604020202020204" pitchFamily="34" charset="0"/>
                          <a:cs typeface="Arial" panose="020B0604020202020204" pitchFamily="34" charset="0"/>
                        </a:rPr>
                        <a:t> from the late 17</a:t>
                      </a:r>
                      <a:r>
                        <a:rPr lang="en-US" sz="1000" baseline="30000" dirty="0" smtClean="0">
                          <a:latin typeface="Arial" panose="020B0604020202020204" pitchFamily="34" charset="0"/>
                          <a:cs typeface="Arial" panose="020B0604020202020204" pitchFamily="34" charset="0"/>
                        </a:rPr>
                        <a:t>th</a:t>
                      </a:r>
                      <a:r>
                        <a:rPr lang="en-US" sz="1000" baseline="0" dirty="0" smtClean="0">
                          <a:latin typeface="Arial" panose="020B0604020202020204" pitchFamily="34" charset="0"/>
                          <a:cs typeface="Arial" panose="020B0604020202020204" pitchFamily="34" charset="0"/>
                        </a:rPr>
                        <a:t> Century French word </a:t>
                      </a:r>
                      <a:r>
                        <a:rPr lang="en-US" sz="1000" baseline="0" dirty="0" err="1" smtClean="0">
                          <a:latin typeface="Arial" panose="020B0604020202020204" pitchFamily="34" charset="0"/>
                          <a:cs typeface="Arial" panose="020B0604020202020204" pitchFamily="34" charset="0"/>
                        </a:rPr>
                        <a:t>refugie</a:t>
                      </a:r>
                      <a:r>
                        <a:rPr lang="en-US" sz="1000" baseline="0" dirty="0" smtClean="0">
                          <a:latin typeface="Arial" panose="020B0604020202020204" pitchFamily="34" charset="0"/>
                          <a:cs typeface="Arial" panose="020B0604020202020204" pitchFamily="34" charset="0"/>
                        </a:rPr>
                        <a:t>, meaning to go in search of refuge. A refugee is a person who has been forced to leave their country in order to escape war, persecution or natural disaster. </a:t>
                      </a:r>
                      <a:endParaRPr lang="en-US" sz="1000" dirty="0">
                        <a:latin typeface="Arial" panose="020B0604020202020204" pitchFamily="34" charset="0"/>
                        <a:cs typeface="Arial" panose="020B0604020202020204" pitchFamily="34" charset="0"/>
                      </a:endParaRPr>
                    </a:p>
                  </a:txBody>
                  <a:tcPr marT="45731" marB="45731"/>
                </a:tc>
                <a:tc vMerge="1">
                  <a:txBody>
                    <a:bodyPr/>
                    <a:lstStyle/>
                    <a:p>
                      <a:endParaRPr lang="en-GB"/>
                    </a:p>
                  </a:txBody>
                  <a:tcPr>
                    <a:lnL w="63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marL="0" lvl="0" indent="0">
                        <a:buFont typeface="Arial" panose="020B0604020202020204" pitchFamily="34" charset="0"/>
                        <a:buNone/>
                      </a:pPr>
                      <a:endParaRPr lang="en-GB" sz="1200" b="1" i="0" dirty="0">
                        <a:latin typeface="Arial" panose="020B0604020202020204" pitchFamily="34" charset="0"/>
                        <a:cs typeface="Arial" panose="020B0604020202020204" pitchFamily="34" charset="0"/>
                      </a:endParaRPr>
                    </a:p>
                  </a:txBody>
                  <a:tcPr marT="45731" marB="45731"/>
                </a:tc>
                <a:extLst>
                  <a:ext uri="{0D108BD9-81ED-4DB2-BD59-A6C34878D82A}">
                    <a16:rowId xmlns:a16="http://schemas.microsoft.com/office/drawing/2014/main" val="10001"/>
                  </a:ext>
                </a:extLst>
              </a:tr>
              <a:tr h="538541">
                <a:tc>
                  <a:txBody>
                    <a:bodyPr/>
                    <a:lstStyle/>
                    <a:p>
                      <a:r>
                        <a:rPr lang="en-GB" sz="1100" b="1" dirty="0" smtClean="0">
                          <a:latin typeface="Arial" panose="020B0604020202020204" pitchFamily="34" charset="0"/>
                          <a:cs typeface="Arial" panose="020B0604020202020204" pitchFamily="34" charset="0"/>
                        </a:rPr>
                        <a:t>Migrant</a:t>
                      </a:r>
                      <a:endParaRPr lang="en-GB" sz="1100" b="1" dirty="0">
                        <a:latin typeface="Arial" panose="020B0604020202020204" pitchFamily="34" charset="0"/>
                        <a:cs typeface="Arial" panose="020B0604020202020204" pitchFamily="34" charset="0"/>
                      </a:endParaRPr>
                    </a:p>
                  </a:txBody>
                  <a:tcPr marT="45731" marB="45731"/>
                </a:tc>
                <a:tc>
                  <a:txBody>
                    <a:bodyPr/>
                    <a:lstStyle/>
                    <a:p>
                      <a:r>
                        <a:rPr lang="en-US" sz="1000" dirty="0" smtClean="0">
                          <a:latin typeface="Arial" panose="020B0604020202020204" pitchFamily="34" charset="0"/>
                          <a:cs typeface="Arial" panose="020B0604020202020204" pitchFamily="34" charset="0"/>
                        </a:rPr>
                        <a:t>Used since 1807, taken from the </a:t>
                      </a:r>
                      <a:r>
                        <a:rPr lang="en-US" sz="1000" dirty="0" err="1" smtClean="0">
                          <a:latin typeface="Arial" panose="020B0604020202020204" pitchFamily="34" charset="0"/>
                          <a:cs typeface="Arial" panose="020B0604020202020204" pitchFamily="34" charset="0"/>
                        </a:rPr>
                        <a:t>latin</a:t>
                      </a:r>
                      <a:r>
                        <a:rPr lang="en-US" sz="1000" baseline="0" dirty="0" smtClean="0">
                          <a:latin typeface="Arial" panose="020B0604020202020204" pitchFamily="34" charset="0"/>
                          <a:cs typeface="Arial" panose="020B0604020202020204" pitchFamily="34" charset="0"/>
                        </a:rPr>
                        <a:t> word </a:t>
                      </a:r>
                      <a:r>
                        <a:rPr lang="en-US" sz="1000" i="1" baseline="0" dirty="0" err="1" smtClean="0">
                          <a:latin typeface="Arial" panose="020B0604020202020204" pitchFamily="34" charset="0"/>
                          <a:cs typeface="Arial" panose="020B0604020202020204" pitchFamily="34" charset="0"/>
                        </a:rPr>
                        <a:t>migrantem</a:t>
                      </a:r>
                      <a:r>
                        <a:rPr lang="en-US" sz="1000" i="0" baseline="0" dirty="0" smtClean="0">
                          <a:latin typeface="Arial" panose="020B0604020202020204" pitchFamily="34" charset="0"/>
                          <a:cs typeface="Arial" panose="020B0604020202020204" pitchFamily="34" charset="0"/>
                        </a:rPr>
                        <a:t> meaning to remove, depart, to move from one place to another, especially in order to find work or better living conditions. </a:t>
                      </a:r>
                      <a:endParaRPr lang="en-US" sz="1000" dirty="0">
                        <a:latin typeface="Arial" panose="020B0604020202020204" pitchFamily="34" charset="0"/>
                        <a:cs typeface="Arial" panose="020B0604020202020204" pitchFamily="34" charset="0"/>
                      </a:endParaRPr>
                    </a:p>
                  </a:txBody>
                  <a:tcPr marT="45731" marB="45731"/>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207788565"/>
                  </a:ext>
                </a:extLst>
              </a:tr>
              <a:tr h="538541">
                <a:tc>
                  <a:txBody>
                    <a:bodyPr/>
                    <a:lstStyle/>
                    <a:p>
                      <a:r>
                        <a:rPr lang="en-GB" sz="1100" b="1" dirty="0" smtClean="0">
                          <a:latin typeface="Arial" panose="020B0604020202020204" pitchFamily="34" charset="0"/>
                          <a:cs typeface="Arial" panose="020B0604020202020204" pitchFamily="34" charset="0"/>
                        </a:rPr>
                        <a:t>Smuggler</a:t>
                      </a:r>
                    </a:p>
                    <a:p>
                      <a:endParaRPr lang="en-GB" sz="1100" b="1" dirty="0">
                        <a:latin typeface="Arial" panose="020B0604020202020204" pitchFamily="34" charset="0"/>
                        <a:cs typeface="Arial" panose="020B0604020202020204" pitchFamily="34" charset="0"/>
                      </a:endParaRPr>
                    </a:p>
                  </a:txBody>
                  <a:tcPr marT="45731" marB="45731"/>
                </a:tc>
                <a:tc>
                  <a:txBody>
                    <a:bodyPr/>
                    <a:lstStyle/>
                    <a:p>
                      <a:r>
                        <a:rPr lang="en-US" sz="1000" dirty="0" smtClean="0">
                          <a:latin typeface="Arial" panose="020B0604020202020204" pitchFamily="34" charset="0"/>
                          <a:cs typeface="Arial" panose="020B0604020202020204" pitchFamily="34" charset="0"/>
                        </a:rPr>
                        <a:t>Taken from the late 17</a:t>
                      </a:r>
                      <a:r>
                        <a:rPr lang="en-US" sz="1000" baseline="30000" dirty="0" smtClean="0">
                          <a:latin typeface="Arial" panose="020B0604020202020204" pitchFamily="34" charset="0"/>
                          <a:cs typeface="Arial" panose="020B0604020202020204" pitchFamily="34" charset="0"/>
                        </a:rPr>
                        <a:t>th</a:t>
                      </a:r>
                      <a:r>
                        <a:rPr lang="en-US" sz="1000" dirty="0" smtClean="0">
                          <a:latin typeface="Arial" panose="020B0604020202020204" pitchFamily="34" charset="0"/>
                          <a:cs typeface="Arial" panose="020B0604020202020204" pitchFamily="34" charset="0"/>
                        </a:rPr>
                        <a:t> century</a:t>
                      </a:r>
                      <a:r>
                        <a:rPr lang="en-US" sz="1000" baseline="0" dirty="0" smtClean="0">
                          <a:latin typeface="Arial" panose="020B0604020202020204" pitchFamily="34" charset="0"/>
                          <a:cs typeface="Arial" panose="020B0604020202020204" pitchFamily="34" charset="0"/>
                        </a:rPr>
                        <a:t> from the German word </a:t>
                      </a:r>
                      <a:r>
                        <a:rPr lang="en-US" sz="1000" i="1" baseline="0" dirty="0" err="1" smtClean="0">
                          <a:latin typeface="Arial" panose="020B0604020202020204" pitchFamily="34" charset="0"/>
                          <a:cs typeface="Arial" panose="020B0604020202020204" pitchFamily="34" charset="0"/>
                        </a:rPr>
                        <a:t>smuggeln</a:t>
                      </a:r>
                      <a:r>
                        <a:rPr lang="en-US" sz="1000" i="1" baseline="0" dirty="0" smtClean="0">
                          <a:latin typeface="Arial" panose="020B0604020202020204" pitchFamily="34" charset="0"/>
                          <a:cs typeface="Arial" panose="020B0604020202020204" pitchFamily="34" charset="0"/>
                        </a:rPr>
                        <a:t> </a:t>
                      </a:r>
                      <a:r>
                        <a:rPr lang="en-US" sz="1000" i="0" baseline="0" dirty="0" smtClean="0">
                          <a:latin typeface="Arial" panose="020B0604020202020204" pitchFamily="34" charset="0"/>
                          <a:cs typeface="Arial" panose="020B0604020202020204" pitchFamily="34" charset="0"/>
                        </a:rPr>
                        <a:t>meaning to transport goods illegally. To smuggle means to import or export secretly and contrary to law. </a:t>
                      </a:r>
                      <a:endParaRPr lang="en-US" sz="1000" dirty="0">
                        <a:latin typeface="Arial" panose="020B0604020202020204" pitchFamily="34" charset="0"/>
                        <a:cs typeface="Arial" panose="020B0604020202020204" pitchFamily="34" charset="0"/>
                      </a:endParaRPr>
                    </a:p>
                  </a:txBody>
                  <a:tcPr marT="45731" marB="45731"/>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79793378"/>
                  </a:ext>
                </a:extLst>
              </a:tr>
              <a:tr h="418870">
                <a:tc>
                  <a:txBody>
                    <a:bodyPr/>
                    <a:lstStyle/>
                    <a:p>
                      <a:r>
                        <a:rPr lang="en-GB" sz="1100" b="1" dirty="0" err="1" smtClean="0">
                          <a:latin typeface="Arial" panose="020B0604020202020204" pitchFamily="34" charset="0"/>
                          <a:cs typeface="Arial" panose="020B0604020202020204" pitchFamily="34" charset="0"/>
                        </a:rPr>
                        <a:t>Netela</a:t>
                      </a:r>
                      <a:endParaRPr lang="en-GB" sz="1100" b="1" dirty="0" smtClean="0">
                        <a:latin typeface="Arial" panose="020B0604020202020204" pitchFamily="34" charset="0"/>
                        <a:cs typeface="Arial" panose="020B0604020202020204" pitchFamily="34" charset="0"/>
                      </a:endParaRPr>
                    </a:p>
                    <a:p>
                      <a:endParaRPr lang="en-GB" sz="1100" b="1" dirty="0">
                        <a:latin typeface="Arial" panose="020B0604020202020204" pitchFamily="34" charset="0"/>
                        <a:cs typeface="Arial" panose="020B0604020202020204" pitchFamily="34" charset="0"/>
                      </a:endParaRPr>
                    </a:p>
                  </a:txBody>
                  <a:tcPr marT="45731" marB="45731"/>
                </a:tc>
                <a:tc>
                  <a:txBody>
                    <a:bodyPr/>
                    <a:lstStyle/>
                    <a:p>
                      <a:r>
                        <a:rPr lang="en-US" sz="1000" dirty="0" smtClean="0">
                          <a:latin typeface="Arial" panose="020B0604020202020204" pitchFamily="34" charset="0"/>
                          <a:cs typeface="Arial" panose="020B0604020202020204" pitchFamily="34" charset="0"/>
                        </a:rPr>
                        <a:t>A </a:t>
                      </a:r>
                      <a:r>
                        <a:rPr lang="en-US" sz="1000" dirty="0" err="1" smtClean="0">
                          <a:latin typeface="Arial" panose="020B0604020202020204" pitchFamily="34" charset="0"/>
                          <a:cs typeface="Arial" panose="020B0604020202020204" pitchFamily="34" charset="0"/>
                        </a:rPr>
                        <a:t>netela</a:t>
                      </a:r>
                      <a:r>
                        <a:rPr lang="en-US" sz="1000" dirty="0" smtClean="0">
                          <a:latin typeface="Arial" panose="020B0604020202020204" pitchFamily="34" charset="0"/>
                          <a:cs typeface="Arial" panose="020B0604020202020204" pitchFamily="34" charset="0"/>
                        </a:rPr>
                        <a:t> is</a:t>
                      </a:r>
                      <a:r>
                        <a:rPr lang="en-US" sz="1000" baseline="0" dirty="0" smtClean="0">
                          <a:latin typeface="Arial" panose="020B0604020202020204" pitchFamily="34" charset="0"/>
                          <a:cs typeface="Arial" panose="020B0604020202020204" pitchFamily="34" charset="0"/>
                        </a:rPr>
                        <a:t> a handmade scarf-like cloth made of cotton. It is commonly worn by the women and men of Ethiopia. </a:t>
                      </a:r>
                      <a:endParaRPr lang="en-US" sz="1000" dirty="0">
                        <a:latin typeface="Arial" panose="020B0604020202020204" pitchFamily="34" charset="0"/>
                        <a:cs typeface="Arial" panose="020B0604020202020204" pitchFamily="34" charset="0"/>
                      </a:endParaRPr>
                    </a:p>
                  </a:txBody>
                  <a:tcPr marT="45731" marB="45731"/>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820121736"/>
                  </a:ext>
                </a:extLst>
              </a:tr>
              <a:tr h="388952">
                <a:tc>
                  <a:txBody>
                    <a:bodyPr/>
                    <a:lstStyle/>
                    <a:p>
                      <a:r>
                        <a:rPr lang="en-GB" sz="1100" b="1" dirty="0" err="1" smtClean="0">
                          <a:latin typeface="Arial" panose="020B0604020202020204" pitchFamily="34" charset="0"/>
                          <a:cs typeface="Arial" panose="020B0604020202020204" pitchFamily="34" charset="0"/>
                        </a:rPr>
                        <a:t>Keffiyah</a:t>
                      </a:r>
                      <a:endParaRPr lang="en-GB" sz="1100" b="1" dirty="0">
                        <a:latin typeface="Arial" panose="020B0604020202020204" pitchFamily="34" charset="0"/>
                        <a:cs typeface="Arial" panose="020B0604020202020204" pitchFamily="34" charset="0"/>
                      </a:endParaRPr>
                    </a:p>
                  </a:txBody>
                  <a:tcPr marT="45731" marB="45731"/>
                </a:tc>
                <a:tc>
                  <a:txBody>
                    <a:bodyPr/>
                    <a:lstStyle/>
                    <a:p>
                      <a:r>
                        <a:rPr lang="en-US" sz="1000" dirty="0" smtClean="0">
                          <a:latin typeface="Arial" panose="020B0604020202020204" pitchFamily="34" charset="0"/>
                          <a:cs typeface="Arial" panose="020B0604020202020204" pitchFamily="34" charset="0"/>
                        </a:rPr>
                        <a:t>Usually</a:t>
                      </a:r>
                      <a:r>
                        <a:rPr lang="en-US" sz="1000" baseline="0" dirty="0" smtClean="0">
                          <a:latin typeface="Arial" panose="020B0604020202020204" pitchFamily="34" charset="0"/>
                          <a:cs typeface="Arial" panose="020B0604020202020204" pitchFamily="34" charset="0"/>
                        </a:rPr>
                        <a:t> a chequered headscarf, traditionally worn by Palestinian famers to protect them from sunburn, dust and sand</a:t>
                      </a:r>
                      <a:endParaRPr lang="en-US" sz="1000" dirty="0">
                        <a:latin typeface="Arial" panose="020B0604020202020204" pitchFamily="34" charset="0"/>
                        <a:cs typeface="Arial" panose="020B0604020202020204" pitchFamily="34" charset="0"/>
                      </a:endParaRPr>
                    </a:p>
                  </a:txBody>
                  <a:tcPr marT="45731" marB="45731"/>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536938955"/>
                  </a:ext>
                </a:extLst>
              </a:tr>
              <a:tr h="448788">
                <a:tc>
                  <a:txBody>
                    <a:bodyPr/>
                    <a:lstStyle/>
                    <a:p>
                      <a:r>
                        <a:rPr lang="en-GB" sz="1100" b="1" i="0" dirty="0" err="1" smtClean="0">
                          <a:latin typeface="Arial" panose="020B0604020202020204" pitchFamily="34" charset="0"/>
                          <a:cs typeface="Arial" panose="020B0604020202020204" pitchFamily="34" charset="0"/>
                        </a:rPr>
                        <a:t>Injera</a:t>
                      </a:r>
                      <a:endParaRPr lang="en-GB" sz="1100" b="1" i="0" dirty="0">
                        <a:latin typeface="Arial" panose="020B0604020202020204" pitchFamily="34" charset="0"/>
                        <a:cs typeface="Arial" panose="020B0604020202020204" pitchFamily="34" charset="0"/>
                      </a:endParaRPr>
                    </a:p>
                  </a:txBody>
                  <a:tcPr marT="45731" marB="45731"/>
                </a:tc>
                <a:tc>
                  <a:txBody>
                    <a:bodyPr/>
                    <a:lstStyle/>
                    <a:p>
                      <a:r>
                        <a:rPr lang="en-US" sz="1000" dirty="0" smtClean="0">
                          <a:latin typeface="Arial" panose="020B0604020202020204" pitchFamily="34" charset="0"/>
                          <a:cs typeface="Arial" panose="020B0604020202020204" pitchFamily="34" charset="0"/>
                        </a:rPr>
                        <a:t>An authentic</a:t>
                      </a:r>
                      <a:r>
                        <a:rPr lang="en-US" sz="1000" baseline="0" dirty="0" smtClean="0">
                          <a:latin typeface="Arial" panose="020B0604020202020204" pitchFamily="34" charset="0"/>
                          <a:cs typeface="Arial" panose="020B0604020202020204" pitchFamily="34" charset="0"/>
                        </a:rPr>
                        <a:t> Ethiopian flatbread made from </a:t>
                      </a:r>
                      <a:r>
                        <a:rPr lang="en-US" sz="1000" baseline="0" dirty="0" err="1" smtClean="0">
                          <a:latin typeface="Arial" panose="020B0604020202020204" pitchFamily="34" charset="0"/>
                          <a:cs typeface="Arial" panose="020B0604020202020204" pitchFamily="34" charset="0"/>
                        </a:rPr>
                        <a:t>teff</a:t>
                      </a:r>
                      <a:r>
                        <a:rPr lang="en-US" sz="1000" baseline="0" dirty="0" smtClean="0">
                          <a:latin typeface="Arial" panose="020B0604020202020204" pitchFamily="34" charset="0"/>
                          <a:cs typeface="Arial" panose="020B0604020202020204" pitchFamily="34" charset="0"/>
                        </a:rPr>
                        <a:t> flour, the world’s tiniest grain.</a:t>
                      </a:r>
                      <a:endParaRPr lang="en-US" sz="1000" dirty="0">
                        <a:latin typeface="Arial" panose="020B0604020202020204" pitchFamily="34" charset="0"/>
                        <a:cs typeface="Arial" panose="020B0604020202020204" pitchFamily="34" charset="0"/>
                      </a:endParaRPr>
                    </a:p>
                  </a:txBody>
                  <a:tcPr marT="45731" marB="45731"/>
                </a:tc>
                <a:tc>
                  <a:txBody>
                    <a:bodyPr/>
                    <a:lstStyle/>
                    <a:p>
                      <a:pPr algn="ctr"/>
                      <a:r>
                        <a:rPr lang="en-GB" sz="1200" b="1" dirty="0" smtClean="0">
                          <a:latin typeface="Arial" panose="020B0604020202020204" pitchFamily="34" charset="0"/>
                          <a:cs typeface="Arial" panose="020B0604020202020204" pitchFamily="34" charset="0"/>
                        </a:rPr>
                        <a:t>Boy 87</a:t>
                      </a:r>
                    </a:p>
                    <a:p>
                      <a:pPr algn="ctr"/>
                      <a:r>
                        <a:rPr lang="en-GB" sz="1200" b="1" dirty="0" smtClean="0">
                          <a:latin typeface="Arial" panose="020B0604020202020204" pitchFamily="34" charset="0"/>
                          <a:cs typeface="Arial" panose="020B0604020202020204" pitchFamily="34" charset="0"/>
                        </a:rPr>
                        <a:t>By </a:t>
                      </a:r>
                      <a:r>
                        <a:rPr lang="en-GB" sz="1200" b="1" dirty="0" err="1" smtClean="0">
                          <a:latin typeface="Arial" panose="020B0604020202020204" pitchFamily="34" charset="0"/>
                          <a:cs typeface="Arial" panose="020B0604020202020204" pitchFamily="34" charset="0"/>
                        </a:rPr>
                        <a:t>Ele</a:t>
                      </a:r>
                      <a:r>
                        <a:rPr lang="en-GB" sz="1200" b="1" dirty="0" smtClean="0">
                          <a:latin typeface="Arial" panose="020B0604020202020204" pitchFamily="34" charset="0"/>
                          <a:cs typeface="Arial" panose="020B0604020202020204" pitchFamily="34" charset="0"/>
                        </a:rPr>
                        <a:t> Fountain</a:t>
                      </a:r>
                    </a:p>
                  </a:txBody>
                  <a:tcPr marT="45731" marB="4573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smtClean="0">
                          <a:solidFill>
                            <a:schemeClr val="dk1"/>
                          </a:solidFill>
                          <a:latin typeface="Arial" panose="020B0604020202020204" pitchFamily="34" charset="0"/>
                          <a:cs typeface="Arial" panose="020B0604020202020204" pitchFamily="34" charset="0"/>
                        </a:rPr>
                        <a:t>Author</a:t>
                      </a:r>
                      <a:r>
                        <a:rPr lang="en-GB" sz="1200" b="1" baseline="0" dirty="0" smtClean="0">
                          <a:solidFill>
                            <a:schemeClr val="dk1"/>
                          </a:solidFill>
                          <a:latin typeface="Arial" panose="020B0604020202020204" pitchFamily="34" charset="0"/>
                          <a:cs typeface="Arial" panose="020B0604020202020204" pitchFamily="34" charset="0"/>
                        </a:rPr>
                        <a:t> inspiration </a:t>
                      </a:r>
                      <a:endParaRPr lang="en-GB" sz="1200" b="1" dirty="0">
                        <a:solidFill>
                          <a:schemeClr val="bg1"/>
                        </a:solidFill>
                        <a:latin typeface="Arial" panose="020B0604020202020204" pitchFamily="34" charset="0"/>
                        <a:cs typeface="Arial" panose="020B0604020202020204" pitchFamily="34" charset="0"/>
                      </a:endParaRPr>
                    </a:p>
                  </a:txBody>
                  <a:tcPr marT="45731" marB="45731"/>
                </a:tc>
                <a:extLst>
                  <a:ext uri="{0D108BD9-81ED-4DB2-BD59-A6C34878D82A}">
                    <a16:rowId xmlns:a16="http://schemas.microsoft.com/office/drawing/2014/main" val="3874351970"/>
                  </a:ext>
                </a:extLst>
              </a:tr>
              <a:tr h="388952">
                <a:tc>
                  <a:txBody>
                    <a:bodyPr/>
                    <a:lstStyle/>
                    <a:p>
                      <a:r>
                        <a:rPr lang="en-GB" sz="1100" b="1" dirty="0" err="1" smtClean="0">
                          <a:latin typeface="Arial" panose="020B0604020202020204" pitchFamily="34" charset="0"/>
                          <a:cs typeface="Arial" panose="020B0604020202020204" pitchFamily="34" charset="0"/>
                        </a:rPr>
                        <a:t>Gebeta</a:t>
                      </a:r>
                      <a:endParaRPr lang="en-GB" sz="1100" b="1" dirty="0">
                        <a:latin typeface="Arial" panose="020B0604020202020204" pitchFamily="34" charset="0"/>
                        <a:cs typeface="Arial" panose="020B0604020202020204" pitchFamily="34" charset="0"/>
                      </a:endParaRPr>
                    </a:p>
                  </a:txBody>
                  <a:tcPr marT="45731" marB="45731"/>
                </a:tc>
                <a:tc>
                  <a:txBody>
                    <a:bodyPr/>
                    <a:lstStyle/>
                    <a:p>
                      <a:r>
                        <a:rPr lang="en-US" sz="1000" dirty="0" err="1" smtClean="0">
                          <a:latin typeface="Arial" panose="020B0604020202020204" pitchFamily="34" charset="0"/>
                          <a:cs typeface="Arial" panose="020B0604020202020204" pitchFamily="34" charset="0"/>
                        </a:rPr>
                        <a:t>Gebeta</a:t>
                      </a:r>
                      <a:r>
                        <a:rPr lang="en-US" sz="1000" baseline="0" dirty="0" smtClean="0">
                          <a:latin typeface="Arial" panose="020B0604020202020204" pitchFamily="34" charset="0"/>
                          <a:cs typeface="Arial" panose="020B0604020202020204" pitchFamily="34" charset="0"/>
                        </a:rPr>
                        <a:t> is one of the oldest games to still be widely played today. Dates back to the 2</a:t>
                      </a:r>
                      <a:r>
                        <a:rPr lang="en-US" sz="1000" baseline="30000" dirty="0" smtClean="0">
                          <a:latin typeface="Arial" panose="020B0604020202020204" pitchFamily="34" charset="0"/>
                          <a:cs typeface="Arial" panose="020B0604020202020204" pitchFamily="34" charset="0"/>
                        </a:rPr>
                        <a:t>nd</a:t>
                      </a:r>
                      <a:r>
                        <a:rPr lang="en-US" sz="1000" baseline="0" dirty="0" smtClean="0">
                          <a:latin typeface="Arial" panose="020B0604020202020204" pitchFamily="34" charset="0"/>
                          <a:cs typeface="Arial" panose="020B0604020202020204" pitchFamily="34" charset="0"/>
                        </a:rPr>
                        <a:t> Century. More commonly known as mancala</a:t>
                      </a:r>
                      <a:endParaRPr lang="en-US" sz="1000" dirty="0">
                        <a:latin typeface="Arial" panose="020B0604020202020204" pitchFamily="34" charset="0"/>
                        <a:cs typeface="Arial" panose="020B0604020202020204" pitchFamily="34" charset="0"/>
                      </a:endParaRPr>
                    </a:p>
                  </a:txBody>
                  <a:tcPr marT="45731" marB="45731"/>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Arial" panose="020B0604020202020204" pitchFamily="34" charset="0"/>
                          <a:cs typeface="Arial" panose="020B0604020202020204" pitchFamily="34" charset="0"/>
                        </a:rPr>
                        <a:t>Seen</a:t>
                      </a:r>
                      <a:r>
                        <a:rPr lang="en-US" sz="1100" baseline="0" dirty="0" smtClean="0">
                          <a:latin typeface="Arial" panose="020B0604020202020204" pitchFamily="34" charset="0"/>
                          <a:cs typeface="Arial" panose="020B0604020202020204" pitchFamily="34" charset="0"/>
                        </a:rPr>
                        <a:t> through the eyes of 14 year old </a:t>
                      </a:r>
                      <a:r>
                        <a:rPr lang="en-US" sz="1100" baseline="0" dirty="0" err="1" smtClean="0">
                          <a:latin typeface="Arial" panose="020B0604020202020204" pitchFamily="34" charset="0"/>
                          <a:cs typeface="Arial" panose="020B0604020202020204" pitchFamily="34" charset="0"/>
                        </a:rPr>
                        <a:t>Shif</a:t>
                      </a:r>
                      <a:r>
                        <a:rPr lang="en-US" sz="1100" baseline="0" dirty="0" smtClean="0">
                          <a:latin typeface="Arial" panose="020B0604020202020204" pitchFamily="34" charset="0"/>
                          <a:cs typeface="Arial" panose="020B0604020202020204" pitchFamily="34" charset="0"/>
                        </a:rPr>
                        <a:t>, </a:t>
                      </a:r>
                      <a:r>
                        <a:rPr lang="en-US" sz="1100" i="1" baseline="0" dirty="0" smtClean="0">
                          <a:latin typeface="Arial" panose="020B0604020202020204" pitchFamily="34" charset="0"/>
                          <a:cs typeface="Arial" panose="020B0604020202020204" pitchFamily="34" charset="0"/>
                        </a:rPr>
                        <a:t>Boy 87  </a:t>
                      </a:r>
                      <a:r>
                        <a:rPr lang="en-US" sz="1100" baseline="0" dirty="0" smtClean="0">
                          <a:latin typeface="Arial" panose="020B0604020202020204" pitchFamily="34" charset="0"/>
                          <a:cs typeface="Arial" panose="020B0604020202020204" pitchFamily="34" charset="0"/>
                        </a:rPr>
                        <a:t>is the moving story of one child refugee’s challenging adventure in search of safety. </a:t>
                      </a:r>
                      <a:r>
                        <a:rPr lang="en-US" sz="1100" b="1" baseline="0" dirty="0" smtClean="0">
                          <a:solidFill>
                            <a:srgbClr val="002060"/>
                          </a:solidFill>
                          <a:latin typeface="Arial" panose="020B0604020202020204" pitchFamily="34" charset="0"/>
                          <a:cs typeface="Arial" panose="020B0604020202020204" pitchFamily="34" charset="0"/>
                        </a:rPr>
                        <a:t>What does the front cover of the book tell you? </a:t>
                      </a:r>
                      <a:endParaRPr lang="en-US" sz="1100" b="1" dirty="0" smtClean="0">
                        <a:solidFill>
                          <a:srgbClr val="002060"/>
                        </a:solidFill>
                        <a:latin typeface="Arial" panose="020B0604020202020204" pitchFamily="34" charset="0"/>
                        <a:cs typeface="Arial" panose="020B0604020202020204" pitchFamily="34" charset="0"/>
                      </a:endParaRPr>
                    </a:p>
                  </a:txBody>
                  <a:tcPr marT="45731" marB="45731"/>
                </a:tc>
                <a:tc row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strike="noStrike" kern="1200" dirty="0" err="1" smtClean="0">
                          <a:solidFill>
                            <a:schemeClr val="dk1"/>
                          </a:solidFill>
                          <a:effectLst/>
                          <a:latin typeface="Arial" panose="020B0604020202020204" pitchFamily="34" charset="0"/>
                          <a:ea typeface="+mn-ea"/>
                          <a:cs typeface="Arial" panose="020B0604020202020204" pitchFamily="34" charset="0"/>
                        </a:rPr>
                        <a:t>Ele</a:t>
                      </a:r>
                      <a:r>
                        <a:rPr lang="en-GB" sz="1100" b="0" i="0" u="none" strike="noStrike" kern="1200" dirty="0" smtClean="0">
                          <a:solidFill>
                            <a:schemeClr val="dk1"/>
                          </a:solidFill>
                          <a:effectLst/>
                          <a:latin typeface="Arial" panose="020B0604020202020204" pitchFamily="34" charset="0"/>
                          <a:ea typeface="+mn-ea"/>
                          <a:cs typeface="Arial" panose="020B0604020202020204" pitchFamily="34" charset="0"/>
                        </a:rPr>
                        <a:t> Fountain lived in Ethiopia for three years</a:t>
                      </a:r>
                      <a:r>
                        <a:rPr lang="en-GB" sz="1100" b="0" i="0" u="none" strike="noStrike" kern="1200" baseline="0" dirty="0" smtClean="0">
                          <a:solidFill>
                            <a:schemeClr val="dk1"/>
                          </a:solidFill>
                          <a:effectLst/>
                          <a:latin typeface="Arial" panose="020B0604020202020204" pitchFamily="34" charset="0"/>
                          <a:ea typeface="+mn-ea"/>
                          <a:cs typeface="Arial" panose="020B0604020202020204" pitchFamily="34" charset="0"/>
                        </a:rPr>
                        <a:t> with her husband and her two young children. When asked about what inspired her to write the book, she said: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i="1" u="none" strike="noStrike" kern="1200" baseline="0" dirty="0" smtClean="0">
                          <a:solidFill>
                            <a:schemeClr val="dk1"/>
                          </a:solidFill>
                          <a:effectLst/>
                          <a:latin typeface="Arial" panose="020B0604020202020204" pitchFamily="34" charset="0"/>
                          <a:ea typeface="+mn-ea"/>
                          <a:cs typeface="Arial" panose="020B0604020202020204" pitchFamily="34" charset="0"/>
                        </a:rPr>
                        <a:t>   ‘ Our family move to Ethiopia coincided with one of the largest refugee crises in modern history. On the news, countries including Ethiopia were mentioned as “another boatful of people sank off the Mediterranean coast”. But what of the stories that led these people to be on those boats in the first place?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i="1" u="none" strike="noStrike" kern="1200" baseline="0" dirty="0" smtClean="0">
                          <a:solidFill>
                            <a:schemeClr val="dk1"/>
                          </a:solidFill>
                          <a:effectLst/>
                          <a:latin typeface="Arial" panose="020B0604020202020204" pitchFamily="34" charset="0"/>
                          <a:ea typeface="+mn-ea"/>
                          <a:cs typeface="Arial" panose="020B0604020202020204" pitchFamily="34" charset="0"/>
                        </a:rPr>
                        <a:t>There was a story which I very much wanted to share and it was Boy 87’</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i="0" u="sng" strike="noStrike" kern="1200" baseline="0" dirty="0" smtClean="0">
                          <a:solidFill>
                            <a:schemeClr val="dk1"/>
                          </a:solidFill>
                          <a:effectLst/>
                          <a:latin typeface="Arial" panose="020B0604020202020204" pitchFamily="34" charset="0"/>
                          <a:ea typeface="+mn-ea"/>
                          <a:cs typeface="Arial" panose="020B0604020202020204" pitchFamily="34" charset="0"/>
                        </a:rPr>
                        <a:t>Discuss</a:t>
                      </a:r>
                      <a:endParaRPr lang="en-GB" sz="1100" b="0" i="0" u="none" strike="noStrike" kern="1200" baseline="0" dirty="0" smtClean="0">
                        <a:solidFill>
                          <a:schemeClr val="dk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i="0" u="none" strike="noStrike" kern="1200" baseline="0" dirty="0" smtClean="0">
                          <a:solidFill>
                            <a:srgbClr val="002060"/>
                          </a:solidFill>
                          <a:effectLst/>
                          <a:latin typeface="Arial" panose="020B0604020202020204" pitchFamily="34" charset="0"/>
                          <a:ea typeface="+mn-ea"/>
                          <a:cs typeface="Arial" panose="020B0604020202020204" pitchFamily="34" charset="0"/>
                        </a:rPr>
                        <a:t>If you could ask the author any questions, what would you ask? Why? </a:t>
                      </a:r>
                    </a:p>
                  </a:txBody>
                  <a:tcPr marT="45731" marB="45731"/>
                </a:tc>
                <a:extLst>
                  <a:ext uri="{0D108BD9-81ED-4DB2-BD59-A6C34878D82A}">
                    <a16:rowId xmlns:a16="http://schemas.microsoft.com/office/drawing/2014/main" val="3147205399"/>
                  </a:ext>
                </a:extLst>
              </a:tr>
              <a:tr h="466633">
                <a:tc rowSpan="3" gridSpan="2">
                  <a:txBody>
                    <a:bodyPr/>
                    <a:lstStyle/>
                    <a:p>
                      <a:r>
                        <a:rPr lang="en-GB" sz="1100" u="none" dirty="0" smtClean="0">
                          <a:latin typeface="Arial" panose="020B0604020202020204" pitchFamily="34" charset="0"/>
                          <a:cs typeface="Arial" panose="020B0604020202020204" pitchFamily="34" charset="0"/>
                        </a:rPr>
                        <a:t>Boy 87 has received</a:t>
                      </a:r>
                      <a:r>
                        <a:rPr lang="en-GB" sz="1100" u="none" baseline="0" dirty="0" smtClean="0">
                          <a:latin typeface="Arial" panose="020B0604020202020204" pitchFamily="34" charset="0"/>
                          <a:cs typeface="Arial" panose="020B0604020202020204" pitchFamily="34" charset="0"/>
                        </a:rPr>
                        <a:t> many book reviews. Here are some of them:</a:t>
                      </a:r>
                    </a:p>
                    <a:p>
                      <a:endParaRPr lang="en-GB" sz="1100" u="none" baseline="0" dirty="0" smtClean="0">
                        <a:latin typeface="Arial" panose="020B0604020202020204" pitchFamily="34" charset="0"/>
                        <a:cs typeface="Arial" panose="020B0604020202020204" pitchFamily="34" charset="0"/>
                      </a:endParaRPr>
                    </a:p>
                    <a:p>
                      <a:pPr algn="ctr"/>
                      <a:r>
                        <a:rPr lang="en-GB" sz="1100" u="none" baseline="0" dirty="0" smtClean="0">
                          <a:latin typeface="Arial" panose="020B0604020202020204" pitchFamily="34" charset="0"/>
                          <a:cs typeface="Arial" panose="020B0604020202020204" pitchFamily="34" charset="0"/>
                        </a:rPr>
                        <a:t>‘Full of tension, fear, heartbreak and hope. It conveys both the bitterness of having family, home and identity stolen away piecemeal and a courageous determination to survive’                                                                                                                                        </a:t>
                      </a:r>
                      <a:r>
                        <a:rPr lang="en-GB" sz="1100" b="1" i="1" u="none" baseline="0" dirty="0" smtClean="0">
                          <a:latin typeface="Arial" panose="020B0604020202020204" pitchFamily="34" charset="0"/>
                          <a:cs typeface="Arial" panose="020B0604020202020204" pitchFamily="34" charset="0"/>
                        </a:rPr>
                        <a:t>Guardian</a:t>
                      </a:r>
                      <a:endParaRPr lang="en-GB" sz="1100" u="none" baseline="0" dirty="0" smtClean="0">
                        <a:latin typeface="Arial" panose="020B0604020202020204" pitchFamily="34" charset="0"/>
                        <a:cs typeface="Arial" panose="020B0604020202020204" pitchFamily="34" charset="0"/>
                      </a:endParaRPr>
                    </a:p>
                    <a:p>
                      <a:pPr algn="ctr"/>
                      <a:r>
                        <a:rPr lang="en-GB" sz="1100" u="none" baseline="0" dirty="0" smtClean="0">
                          <a:latin typeface="Arial" panose="020B0604020202020204" pitchFamily="34" charset="0"/>
                          <a:cs typeface="Arial" panose="020B0604020202020204" pitchFamily="34" charset="0"/>
                        </a:rPr>
                        <a:t>‘Action packed… this book sucked me into the story and kept me guessing’ </a:t>
                      </a:r>
                    </a:p>
                    <a:p>
                      <a:pPr algn="r"/>
                      <a:r>
                        <a:rPr lang="en-GB" sz="1100" u="none" baseline="0" dirty="0" smtClean="0">
                          <a:latin typeface="Arial" panose="020B0604020202020204" pitchFamily="34" charset="0"/>
                          <a:cs typeface="Arial" panose="020B0604020202020204" pitchFamily="34" charset="0"/>
                        </a:rPr>
                        <a:t>                            </a:t>
                      </a:r>
                      <a:r>
                        <a:rPr lang="en-GB" sz="1100" b="1" i="1" u="none" baseline="0" dirty="0" smtClean="0">
                          <a:latin typeface="Arial" panose="020B0604020202020204" pitchFamily="34" charset="0"/>
                          <a:cs typeface="Arial" panose="020B0604020202020204" pitchFamily="34" charset="0"/>
                        </a:rPr>
                        <a:t>Spencer Humphrey, aged 10, National Geographic Kids</a:t>
                      </a:r>
                    </a:p>
                    <a:p>
                      <a:pPr algn="r"/>
                      <a:endParaRPr lang="en-GB" sz="1100" u="none" baseline="0" dirty="0" smtClean="0">
                        <a:latin typeface="Arial" panose="020B0604020202020204" pitchFamily="34" charset="0"/>
                        <a:cs typeface="Arial" panose="020B0604020202020204" pitchFamily="34" charset="0"/>
                      </a:endParaRPr>
                    </a:p>
                    <a:p>
                      <a:pPr algn="ctr"/>
                      <a:r>
                        <a:rPr lang="en-GB" sz="1100" u="none" baseline="0" dirty="0" smtClean="0">
                          <a:latin typeface="Arial" panose="020B0604020202020204" pitchFamily="34" charset="0"/>
                          <a:cs typeface="Arial" panose="020B0604020202020204" pitchFamily="34" charset="0"/>
                        </a:rPr>
                        <a:t>‘ Exceptional…vivid, convincing and empathetic… it grips us with the need to know how the heart-stopping events will turn out… a tale of our time, imparting understanding and sympathy. Powerfully told, without sentimentality.’</a:t>
                      </a:r>
                    </a:p>
                    <a:p>
                      <a:pPr algn="r"/>
                      <a:r>
                        <a:rPr lang="en-GB" sz="1100" u="none" baseline="0" dirty="0" smtClean="0">
                          <a:latin typeface="Arial" panose="020B0604020202020204" pitchFamily="34" charset="0"/>
                          <a:cs typeface="Arial" panose="020B0604020202020204" pitchFamily="34" charset="0"/>
                        </a:rPr>
                        <a:t>                                        </a:t>
                      </a:r>
                      <a:r>
                        <a:rPr lang="en-GB" sz="1100" b="1" i="1" u="none" baseline="0" dirty="0" smtClean="0">
                          <a:latin typeface="Arial" panose="020B0604020202020204" pitchFamily="34" charset="0"/>
                          <a:cs typeface="Arial" panose="020B0604020202020204" pitchFamily="34" charset="0"/>
                        </a:rPr>
                        <a:t>Sunday Times, Children’s Book of the Week.</a:t>
                      </a:r>
                    </a:p>
                    <a:p>
                      <a:pPr algn="l"/>
                      <a:endParaRPr lang="en-GB" sz="1100" b="0" i="0" u="none" baseline="0" dirty="0" smtClean="0">
                        <a:latin typeface="Arial" panose="020B0604020202020204" pitchFamily="34" charset="0"/>
                        <a:cs typeface="Arial" panose="020B0604020202020204" pitchFamily="34" charset="0"/>
                      </a:endParaRPr>
                    </a:p>
                    <a:p>
                      <a:pPr algn="ctr"/>
                      <a:r>
                        <a:rPr lang="en-GB" sz="1100" b="1" i="0" u="none" baseline="0" dirty="0" smtClean="0">
                          <a:solidFill>
                            <a:srgbClr val="002060"/>
                          </a:solidFill>
                          <a:latin typeface="Arial" panose="020B0604020202020204" pitchFamily="34" charset="0"/>
                          <a:cs typeface="Arial" panose="020B0604020202020204" pitchFamily="34" charset="0"/>
                        </a:rPr>
                        <a:t>What would your book review say? </a:t>
                      </a:r>
                      <a:r>
                        <a:rPr lang="en-GB" sz="1100" b="1" i="1" u="none" baseline="0" dirty="0" smtClean="0">
                          <a:solidFill>
                            <a:srgbClr val="002060"/>
                          </a:solidFill>
                          <a:latin typeface="Arial" panose="020B0604020202020204" pitchFamily="34" charset="0"/>
                          <a:cs typeface="Arial" panose="020B0604020202020204" pitchFamily="34" charset="0"/>
                        </a:rPr>
                        <a:t> </a:t>
                      </a:r>
                    </a:p>
                  </a:txBody>
                  <a:tcPr marT="45731" marB="45731"/>
                </a:tc>
                <a:tc rowSpan="3" h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922493217"/>
                  </a:ext>
                </a:extLst>
              </a:tr>
              <a:tr h="968718">
                <a:tc gridSpan="2" vMerge="1">
                  <a:txBody>
                    <a:bodyPr/>
                    <a:lstStyle/>
                    <a:p>
                      <a:pPr lvl="0"/>
                      <a:endParaRPr lang="en-GB" sz="1200" b="1" dirty="0">
                        <a:solidFill>
                          <a:srgbClr val="7C5DA3"/>
                        </a:solidFill>
                        <a:latin typeface="Arial" panose="020B0604020202020204" pitchFamily="34" charset="0"/>
                        <a:cs typeface="Arial" panose="020B0604020202020204" pitchFamily="34" charset="0"/>
                      </a:endParaRPr>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dirty="0">
                        <a:solidFill>
                          <a:schemeClr val="tx1"/>
                        </a:solidFill>
                        <a:latin typeface="Arial" panose="020B0604020202020204" pitchFamily="34" charset="0"/>
                        <a:cs typeface="Arial" panose="020B0604020202020204" pitchFamily="34" charset="0"/>
                      </a:endParaRPr>
                    </a:p>
                  </a:txBody>
                  <a:tcPr marT="45731" marB="4573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100" b="1" dirty="0" smtClean="0">
                          <a:solidFill>
                            <a:srgbClr val="002060"/>
                          </a:solidFill>
                          <a:latin typeface="Arial" panose="020B0604020202020204" pitchFamily="34" charset="0"/>
                          <a:cs typeface="Arial" panose="020B0604020202020204" pitchFamily="34" charset="0"/>
                        </a:rPr>
                        <a:t>Did you</a:t>
                      </a:r>
                      <a:r>
                        <a:rPr lang="en-US" sz="1100" b="1" baseline="0" dirty="0" smtClean="0">
                          <a:solidFill>
                            <a:srgbClr val="002060"/>
                          </a:solidFill>
                          <a:latin typeface="Arial" panose="020B0604020202020204" pitchFamily="34" charset="0"/>
                          <a:cs typeface="Arial" panose="020B0604020202020204" pitchFamily="34" charset="0"/>
                        </a:rPr>
                        <a:t> know?</a:t>
                      </a:r>
                    </a:p>
                    <a:p>
                      <a:pPr marL="285750" indent="-285750">
                        <a:buFont typeface="Arial" panose="020B0604020202020204" pitchFamily="34" charset="0"/>
                        <a:buChar char="•"/>
                      </a:pPr>
                      <a:r>
                        <a:rPr lang="en-US" sz="1100" baseline="0" dirty="0" smtClean="0">
                          <a:latin typeface="Arial" panose="020B0604020202020204" pitchFamily="34" charset="0"/>
                          <a:cs typeface="Arial" panose="020B0604020202020204" pitchFamily="34" charset="0"/>
                        </a:rPr>
                        <a:t>Over 50% of refugees are under the age of 18</a:t>
                      </a:r>
                    </a:p>
                    <a:p>
                      <a:pPr marL="285750" indent="-285750">
                        <a:buFont typeface="Arial" panose="020B0604020202020204" pitchFamily="34" charset="0"/>
                        <a:buChar char="•"/>
                      </a:pPr>
                      <a:r>
                        <a:rPr lang="en-US" sz="1100" baseline="0" dirty="0" smtClean="0">
                          <a:latin typeface="Arial" panose="020B0604020202020204" pitchFamily="34" charset="0"/>
                          <a:cs typeface="Arial" panose="020B0604020202020204" pitchFamily="34" charset="0"/>
                        </a:rPr>
                        <a:t>The majority of refugees are taken in by third world countries.                                                       </a:t>
                      </a:r>
                      <a:r>
                        <a:rPr lang="en-US" sz="1100" b="1" u="sng" baseline="0" dirty="0" smtClean="0">
                          <a:latin typeface="Arial" panose="020B0604020202020204" pitchFamily="34" charset="0"/>
                          <a:cs typeface="Arial" panose="020B0604020202020204" pitchFamily="34" charset="0"/>
                        </a:rPr>
                        <a:t>Discuss</a:t>
                      </a:r>
                      <a:endParaRPr lang="en-US" sz="1100" dirty="0" smtClean="0">
                        <a:latin typeface="Arial" panose="020B0604020202020204" pitchFamily="34" charset="0"/>
                        <a:cs typeface="Arial" panose="020B0604020202020204" pitchFamily="34" charset="0"/>
                      </a:endParaRPr>
                    </a:p>
                  </a:txBody>
                  <a:tcPr marT="45731" marB="45731"/>
                </a:tc>
                <a:tc vMerge="1">
                  <a:txBody>
                    <a:bodyPr/>
                    <a:lstStyle/>
                    <a:p>
                      <a:pPr marL="171450" indent="-171450">
                        <a:buFont typeface="Arial" panose="020B0604020202020204" pitchFamily="34" charset="0"/>
                        <a:buChar char="•"/>
                      </a:pPr>
                      <a:endParaRPr lang="en-GB" sz="1400" dirty="0">
                        <a:solidFill>
                          <a:srgbClr val="7030A0"/>
                        </a:solidFill>
                        <a:latin typeface="Century Gothic" panose="020B0502020202020204" pitchFamily="34" charset="0"/>
                      </a:endParaRPr>
                    </a:p>
                  </a:txBody>
                  <a:tcPr marT="45731" marB="45731">
                    <a:solidFill>
                      <a:schemeClr val="bg1">
                        <a:lumMod val="85000"/>
                      </a:schemeClr>
                    </a:solidFill>
                  </a:tcPr>
                </a:tc>
                <a:extLst>
                  <a:ext uri="{0D108BD9-81ED-4DB2-BD59-A6C34878D82A}">
                    <a16:rowId xmlns:a16="http://schemas.microsoft.com/office/drawing/2014/main" val="3099931272"/>
                  </a:ext>
                </a:extLst>
              </a:tr>
              <a:tr h="1286594">
                <a:tc gridSpan="2" vMerge="1">
                  <a:txBody>
                    <a:bodyPr/>
                    <a:lstStyle/>
                    <a:p>
                      <a:endParaRPr lang="en-GB"/>
                    </a:p>
                  </a:txBody>
                  <a:tcPr marT="45731" marB="4573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vMerge="1">
                  <a:txBody>
                    <a:bodyPr/>
                    <a:lstStyle/>
                    <a:p>
                      <a:endParaRPr lang="en-GB" dirty="0"/>
                    </a:p>
                  </a:txBody>
                  <a:tcPr marT="45731" marB="45731">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lang="en-US" sz="1100" baseline="0" dirty="0" smtClean="0">
                          <a:latin typeface="Arial" panose="020B0604020202020204" pitchFamily="34" charset="0"/>
                          <a:cs typeface="Arial" panose="020B0604020202020204" pitchFamily="34" charset="0"/>
                        </a:rPr>
                        <a:t>There are two major charities that support refugees around the world. They are:</a:t>
                      </a:r>
                    </a:p>
                    <a:p>
                      <a:endParaRPr lang="en-US" sz="1100" baseline="0" dirty="0" smtClean="0">
                        <a:latin typeface="Arial" panose="020B0604020202020204" pitchFamily="34" charset="0"/>
                        <a:cs typeface="Arial" panose="020B0604020202020204" pitchFamily="34" charset="0"/>
                      </a:endParaRPr>
                    </a:p>
                    <a:p>
                      <a:r>
                        <a:rPr lang="en-US" sz="1100" baseline="0" dirty="0" smtClean="0">
                          <a:latin typeface="Arial" panose="020B0604020202020204" pitchFamily="34" charset="0"/>
                          <a:cs typeface="Arial" panose="020B0604020202020204" pitchFamily="34" charset="0"/>
                        </a:rPr>
                        <a:t>                                      and</a:t>
                      </a:r>
                    </a:p>
                    <a:p>
                      <a:endParaRPr lang="en-US" sz="1100" baseline="0" dirty="0" smtClean="0">
                        <a:latin typeface="Arial" panose="020B0604020202020204" pitchFamily="34" charset="0"/>
                        <a:cs typeface="Arial" panose="020B0604020202020204" pitchFamily="34" charset="0"/>
                      </a:endParaRPr>
                    </a:p>
                    <a:p>
                      <a:r>
                        <a:rPr lang="en-US" sz="1100" b="1" baseline="0" dirty="0" smtClean="0">
                          <a:solidFill>
                            <a:srgbClr val="002060"/>
                          </a:solidFill>
                          <a:latin typeface="Arial" panose="020B0604020202020204" pitchFamily="34" charset="0"/>
                          <a:cs typeface="Arial" panose="020B0604020202020204" pitchFamily="34" charset="0"/>
                        </a:rPr>
                        <a:t>What else can you find out about these charities?</a:t>
                      </a:r>
                    </a:p>
                  </a:txBody>
                  <a:tcPr marT="45731" marB="45731"/>
                </a:tc>
                <a:tc vMerge="1">
                  <a:txBody>
                    <a:bodyPr/>
                    <a:lstStyle/>
                    <a:p>
                      <a:endParaRPr lang="en-GB"/>
                    </a:p>
                  </a:txBody>
                  <a:tcP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98034487"/>
                  </a:ext>
                </a:extLst>
              </a:tr>
            </a:tbl>
          </a:graphicData>
        </a:graphic>
      </p:graphicFrame>
      <p:pic>
        <p:nvPicPr>
          <p:cNvPr id="4" name="Picture 3"/>
          <p:cNvPicPr>
            <a:picLocks noChangeAspect="1"/>
          </p:cNvPicPr>
          <p:nvPr/>
        </p:nvPicPr>
        <p:blipFill>
          <a:blip r:embed="rId2"/>
          <a:stretch>
            <a:fillRect/>
          </a:stretch>
        </p:blipFill>
        <p:spPr>
          <a:xfrm>
            <a:off x="6153151" y="116412"/>
            <a:ext cx="2057400" cy="2896968"/>
          </a:xfrm>
          <a:prstGeom prst="rect">
            <a:avLst/>
          </a:prstGeom>
        </p:spPr>
      </p:pic>
      <p:pic>
        <p:nvPicPr>
          <p:cNvPr id="5" name="Picture 4"/>
          <p:cNvPicPr>
            <a:picLocks noChangeAspect="1"/>
          </p:cNvPicPr>
          <p:nvPr/>
        </p:nvPicPr>
        <p:blipFill>
          <a:blip r:embed="rId3"/>
          <a:stretch>
            <a:fillRect/>
          </a:stretch>
        </p:blipFill>
        <p:spPr>
          <a:xfrm>
            <a:off x="5676901" y="5849345"/>
            <a:ext cx="952500" cy="535393"/>
          </a:xfrm>
          <a:prstGeom prst="rect">
            <a:avLst/>
          </a:prstGeom>
        </p:spPr>
      </p:pic>
      <p:pic>
        <p:nvPicPr>
          <p:cNvPr id="6" name="Picture 5"/>
          <p:cNvPicPr>
            <a:picLocks noChangeAspect="1"/>
          </p:cNvPicPr>
          <p:nvPr/>
        </p:nvPicPr>
        <p:blipFill>
          <a:blip r:embed="rId4"/>
          <a:stretch>
            <a:fillRect/>
          </a:stretch>
        </p:blipFill>
        <p:spPr>
          <a:xfrm>
            <a:off x="7415212" y="5849345"/>
            <a:ext cx="964989" cy="535392"/>
          </a:xfrm>
          <a:prstGeom prst="rect">
            <a:avLst/>
          </a:prstGeom>
        </p:spPr>
      </p:pic>
    </p:spTree>
    <p:extLst>
      <p:ext uri="{BB962C8B-B14F-4D97-AF65-F5344CB8AC3E}">
        <p14:creationId xmlns:p14="http://schemas.microsoft.com/office/powerpoint/2010/main" val="407523286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611</Words>
  <Application>Microsoft Office PowerPoint</Application>
  <PresentationFormat>Widescreen</PresentationFormat>
  <Paragraphs>53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Martin Luther King Jr – Year 6 Respect</dc:title>
  <dc:creator>Linda Wright</dc:creator>
  <cp:lastModifiedBy>Louise Allingham</cp:lastModifiedBy>
  <cp:revision>78</cp:revision>
  <dcterms:created xsi:type="dcterms:W3CDTF">2019-07-27T16:27:29Z</dcterms:created>
  <dcterms:modified xsi:type="dcterms:W3CDTF">2020-06-10T12:18:03Z</dcterms:modified>
</cp:coreProperties>
</file>