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1pPr>
    <a:lvl2pPr indent="3429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2pPr>
    <a:lvl3pPr indent="6858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3pPr>
    <a:lvl4pPr indent="10287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4pPr>
    <a:lvl5pPr indent="13716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5pPr>
    <a:lvl6pPr indent="17145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6pPr>
    <a:lvl7pPr indent="20574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7pPr>
    <a:lvl8pPr indent="24003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8pPr>
    <a:lvl9pPr indent="27432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97EB">
              <a:alpha val="10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533FF">
              <a:alpha val="62000"/>
            </a:srgb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6FBC00">
              <a:alpha val="62000"/>
            </a:srgbClr>
          </a:solidFill>
        </a:fill>
      </a:tcStyle>
    </a:firstRow>
  </a:tblStyle>
  <a:tblStyle styleId="{CF821DB8-F4EB-4A41-A1BA-3FCAFE7338EE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def" i="de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def" i="de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rgbClr val="E3266D">
                  <a:alpha val="6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def" i="de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  <a:tblStyle styleId="{8F44A2F1-9E1F-4B54-A3A2-5F16C0AD49E2}" styleName="">
    <a:tblBg/>
    <a:wholeTbl>
      <a:tcTxStyle b="off" i="off">
        <a:fontRef idx="minor">
          <a:srgbClr val="868686"/>
        </a:fontRef>
        <a:srgbClr val="868686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003300" y="4881033"/>
            <a:ext cx="11010904" cy="128"/>
          </a:xfrm>
          <a:prstGeom prst="line">
            <a:avLst/>
          </a:prstGeom>
          <a:ln w="12700">
            <a:solidFill>
              <a:srgbClr val="86868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1016000" y="1917700"/>
            <a:ext cx="10972800" cy="2794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016000" y="5016500"/>
            <a:ext cx="10972800" cy="1270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40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40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40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40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One</a:t>
            </a:r>
            <a:endParaRPr sz="4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Two</a:t>
            </a:r>
            <a:endParaRPr sz="4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Three</a:t>
            </a:r>
            <a:endParaRPr sz="4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Four</a:t>
            </a:r>
            <a:endParaRPr sz="4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381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4000"/>
            </a:lvl1pPr>
            <a:lvl2pPr marL="0" indent="0" algn="ctr">
              <a:spcBef>
                <a:spcPts val="0"/>
              </a:spcBef>
              <a:buSzTx/>
              <a:buFontTx/>
              <a:buNone/>
              <a:defRPr sz="4000"/>
            </a:lvl2pPr>
            <a:lvl3pPr marL="0" indent="0" algn="ctr">
              <a:spcBef>
                <a:spcPts val="0"/>
              </a:spcBef>
              <a:buSzTx/>
              <a:buFontTx/>
              <a:buNone/>
              <a:defRPr sz="4000"/>
            </a:lvl3pPr>
            <a:lvl4pPr marL="0" indent="0" algn="ctr">
              <a:spcBef>
                <a:spcPts val="0"/>
              </a:spcBef>
              <a:buSzTx/>
              <a:buFontTx/>
              <a:buNone/>
              <a:defRPr sz="4000"/>
            </a:lvl4pPr>
            <a:lvl5pPr marL="0" indent="0" algn="ctr">
              <a:spcBef>
                <a:spcPts val="0"/>
              </a:spcBef>
              <a:buSzTx/>
              <a:buFont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One</a:t>
            </a:r>
            <a:endParaRPr sz="4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Two</a:t>
            </a:r>
            <a:endParaRPr sz="4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Three</a:t>
            </a:r>
            <a:endParaRPr sz="4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Four</a:t>
            </a:r>
            <a:endParaRPr sz="4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1270000" y="2768600"/>
            <a:ext cx="50461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One</a:t>
            </a:r>
            <a:endParaRPr sz="3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Two</a:t>
            </a:r>
            <a:endParaRPr sz="3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Three</a:t>
            </a:r>
            <a:endParaRPr sz="3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Four</a:t>
            </a:r>
            <a:endParaRPr sz="3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270000" y="2768600"/>
            <a:ext cx="50461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One</a:t>
            </a:r>
            <a:endParaRPr sz="3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Two</a:t>
            </a:r>
            <a:endParaRPr sz="3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Three</a:t>
            </a:r>
            <a:endParaRPr sz="3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Four</a:t>
            </a:r>
            <a:endParaRPr sz="3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7772400" y="2768600"/>
            <a:ext cx="3966634" cy="5715000"/>
          </a:xfrm>
          <a:prstGeom prst="rect">
            <a:avLst/>
          </a:prstGeom>
        </p:spPr>
        <p:txBody>
          <a:bodyPr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One</a:t>
            </a:r>
            <a:endParaRPr sz="3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Two</a:t>
            </a:r>
            <a:endParaRPr sz="3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Three</a:t>
            </a:r>
            <a:endParaRPr sz="3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Four</a:t>
            </a:r>
            <a:endParaRPr sz="3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One</a:t>
            </a:r>
            <a:endParaRPr sz="4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Two</a:t>
            </a:r>
            <a:endParaRPr sz="4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Three</a:t>
            </a:r>
            <a:endParaRPr sz="4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Four</a:t>
            </a:r>
            <a:endParaRPr sz="4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32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1pPr>
            <a:lvl2pPr marL="1276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2pPr>
            <a:lvl3pPr marL="1721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3pPr>
            <a:lvl4pPr marL="21656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4pPr>
            <a:lvl5pPr marL="2610100" indent="-514600">
              <a:spcBef>
                <a:spcPts val="3800"/>
              </a:spcBef>
              <a:buFont typeface="Gill Sans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One</a:t>
            </a:r>
            <a:endParaRPr sz="3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Two</a:t>
            </a:r>
            <a:endParaRPr sz="3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Three</a:t>
            </a:r>
            <a:endParaRPr sz="3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Four</a:t>
            </a:r>
            <a:endParaRPr sz="3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5000"/>
              </a:spcBef>
              <a:buBlip>
                <a:blip r:embed="rId2"/>
              </a:buBlip>
            </a:lvl1pPr>
            <a:lvl2pPr>
              <a:spcBef>
                <a:spcPts val="5000"/>
              </a:spcBef>
              <a:buBlip>
                <a:blip r:embed="rId2"/>
              </a:buBlip>
            </a:lvl2pPr>
            <a:lvl3pPr>
              <a:spcBef>
                <a:spcPts val="5000"/>
              </a:spcBef>
              <a:buBlip>
                <a:blip r:embed="rId2"/>
              </a:buBlip>
            </a:lvl3pPr>
            <a:lvl4pPr>
              <a:spcBef>
                <a:spcPts val="5000"/>
              </a:spcBef>
              <a:buBlip>
                <a:blip r:embed="rId2"/>
              </a:buBlip>
            </a:lvl4pPr>
            <a:lvl5pPr>
              <a:spcBef>
                <a:spcPts val="5000"/>
              </a:spcBef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One</a:t>
            </a:r>
            <a:endParaRPr sz="4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Two</a:t>
            </a:r>
            <a:endParaRPr sz="4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Three</a:t>
            </a:r>
            <a:endParaRPr sz="4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Four</a:t>
            </a:r>
            <a:endParaRPr sz="4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6489700"/>
            <a:ext cx="10464800" cy="279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Panoram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270000" y="6489700"/>
            <a:ext cx="10464800" cy="279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A7DE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One</a:t>
            </a:r>
            <a:endParaRPr sz="46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Two</a:t>
            </a:r>
            <a:endParaRPr sz="46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Three</a:t>
            </a:r>
            <a:endParaRPr sz="46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Four</a:t>
            </a:r>
            <a:endParaRPr sz="46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</p:sldLayoutIdLst>
  <p:transition spd="med" advClick="1"/>
  <p:txStyles>
    <p:titleStyle>
      <a:lvl1pPr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 sz="8400">
          <a:solidFill>
            <a:srgbClr val="45A7DE"/>
          </a:solidFill>
          <a:latin typeface="+mn-lt"/>
          <a:ea typeface="+mn-ea"/>
          <a:cs typeface="+mn-cs"/>
          <a:sym typeface="Marker Felt"/>
        </a:defRPr>
      </a:lvl9pPr>
    </p:titleStyle>
    <p:bodyStyle>
      <a:lvl1pPr marL="9059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1pPr>
      <a:lvl2pPr marL="13504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2pPr>
      <a:lvl3pPr marL="17949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3pPr>
      <a:lvl4pPr marL="22394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4pPr>
      <a:lvl5pPr marL="26839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5pPr>
      <a:lvl6pPr marL="30395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6pPr>
      <a:lvl7pPr marL="33951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7pPr>
      <a:lvl8pPr marL="37507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8pPr>
      <a:lvl9pPr marL="4106386" indent="-588486" defTabSz="584200">
        <a:spcBef>
          <a:spcPts val="2800"/>
        </a:spcBef>
        <a:buSzPct val="50000"/>
        <a:buFont typeface="Marker Felt"/>
        <a:buBlip>
          <a:blip r:embed="rId3"/>
        </a:buBlip>
        <a:defRPr sz="4600">
          <a:solidFill>
            <a:srgbClr val="868686"/>
          </a:solidFill>
          <a:latin typeface="+mn-lt"/>
          <a:ea typeface="+mn-ea"/>
          <a:cs typeface="+mn-cs"/>
          <a:sym typeface="Marker Fel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Relationship Id="rId3" Type="http://schemas.openxmlformats.org/officeDocument/2006/relationships/image" Target="../media/image3.png"/><Relationship Id="rId4" Type="http://schemas.openxmlformats.org/officeDocument/2006/relationships/image" Target="../media/image2.jpeg"/><Relationship Id="rId5" Type="http://schemas.openxmlformats.org/officeDocument/2006/relationships/image" Target="../media/image4.png"/><Relationship Id="rId6" Type="http://schemas.openxmlformats.org/officeDocument/2006/relationships/image" Target="../media/image3.jpeg"/><Relationship Id="rId7" Type="http://schemas.openxmlformats.org/officeDocument/2006/relationships/image" Target="../media/image5.png"/><Relationship Id="rId8" Type="http://schemas.openxmlformats.org/officeDocument/2006/relationships/image" Target="../media/image4.jpeg"/><Relationship Id="rId9" Type="http://schemas.openxmlformats.org/officeDocument/2006/relationships/image" Target="../media/image6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279400" y="304800"/>
            <a:ext cx="6616700" cy="3098800"/>
          </a:xfrm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45A7DE"/>
                </a:solidFill>
              </a:rPr>
              <a:t>What are the names of the pop ups we have looked at?</a:t>
            </a:r>
          </a:p>
        </p:txBody>
      </p:sp>
      <p:sp>
        <p:nvSpPr>
          <p:cNvPr id="41" name="Shape 41"/>
          <p:cNvSpPr/>
          <p:nvPr/>
        </p:nvSpPr>
        <p:spPr>
          <a:xfrm>
            <a:off x="973528" y="3810000"/>
            <a:ext cx="3733801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5500">
                <a:solidFill>
                  <a:srgbClr val="2323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232323"/>
                </a:solidFill>
              </a:rPr>
              <a:t>V - Fold</a:t>
            </a:r>
          </a:p>
        </p:txBody>
      </p:sp>
      <p:sp>
        <p:nvSpPr>
          <p:cNvPr id="42" name="Shape 42"/>
          <p:cNvSpPr/>
          <p:nvPr/>
        </p:nvSpPr>
        <p:spPr>
          <a:xfrm>
            <a:off x="977900" y="5486400"/>
            <a:ext cx="3733800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5500">
                <a:solidFill>
                  <a:srgbClr val="2323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232323"/>
                </a:solidFill>
              </a:rPr>
              <a:t>Internal stand</a:t>
            </a:r>
          </a:p>
        </p:txBody>
      </p:sp>
      <p:sp>
        <p:nvSpPr>
          <p:cNvPr id="43" name="Shape 43"/>
          <p:cNvSpPr/>
          <p:nvPr/>
        </p:nvSpPr>
        <p:spPr>
          <a:xfrm>
            <a:off x="304800" y="7924800"/>
            <a:ext cx="4330700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5500">
                <a:solidFill>
                  <a:srgbClr val="2323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232323"/>
                </a:solidFill>
              </a:rPr>
              <a:t>Parallelogram</a:t>
            </a:r>
          </a:p>
        </p:txBody>
      </p:sp>
      <p:sp>
        <p:nvSpPr>
          <p:cNvPr id="44" name="Shape 44"/>
          <p:cNvSpPr/>
          <p:nvPr/>
        </p:nvSpPr>
        <p:spPr>
          <a:xfrm>
            <a:off x="7823200" y="1181100"/>
            <a:ext cx="4483100" cy="133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solidFill>
                  <a:srgbClr val="45A7D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45A7DE"/>
                </a:solidFill>
              </a:rPr>
              <a:t>Describe them</a:t>
            </a:r>
          </a:p>
        </p:txBody>
      </p:sp>
      <p:sp>
        <p:nvSpPr>
          <p:cNvPr id="45" name="Shape 45"/>
          <p:cNvSpPr/>
          <p:nvPr/>
        </p:nvSpPr>
        <p:spPr>
          <a:xfrm>
            <a:off x="6629400" y="3460750"/>
            <a:ext cx="6108700" cy="133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45720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32323"/>
                </a:solidFill>
              </a:rPr>
              <a:t>Uses one piece of card and that is stuck across a fold. </a:t>
            </a:r>
            <a:endParaRPr sz="2500">
              <a:solidFill>
                <a:srgbClr val="232323"/>
              </a:solidFill>
            </a:endParaRPr>
          </a:p>
          <a:p>
            <a:pPr lvl="0" defTabSz="45720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32323"/>
                </a:solidFill>
              </a:rPr>
              <a:t>Needs to be placed at the back of the card.</a:t>
            </a:r>
          </a:p>
        </p:txBody>
      </p:sp>
      <p:sp>
        <p:nvSpPr>
          <p:cNvPr id="46" name="Shape 46"/>
          <p:cNvSpPr/>
          <p:nvPr/>
        </p:nvSpPr>
        <p:spPr>
          <a:xfrm>
            <a:off x="6629400" y="5753100"/>
            <a:ext cx="6108700" cy="133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45720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32323"/>
                </a:solidFill>
              </a:rPr>
              <a:t>Is made up from 2 two cuts into the base card.</a:t>
            </a:r>
            <a:endParaRPr sz="2500">
              <a:solidFill>
                <a:srgbClr val="232323"/>
              </a:solidFill>
            </a:endParaRPr>
          </a:p>
          <a:p>
            <a:pPr lvl="0" defTabSz="457200">
              <a:spcBef>
                <a:spcPts val="16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32323"/>
                </a:solidFill>
              </a:rPr>
              <a:t>These are pushed forward and things can be stuck to these.</a:t>
            </a:r>
          </a:p>
        </p:txBody>
      </p:sp>
      <p:sp>
        <p:nvSpPr>
          <p:cNvPr id="47" name="Shape 47"/>
          <p:cNvSpPr/>
          <p:nvPr/>
        </p:nvSpPr>
        <p:spPr>
          <a:xfrm>
            <a:off x="6629400" y="7956550"/>
            <a:ext cx="6108700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600"/>
              </a:spcBef>
              <a:defRPr sz="2500">
                <a:solidFill>
                  <a:srgbClr val="2323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32323"/>
                </a:solidFill>
              </a:rPr>
              <a:t>Looks like an internal stand BUT uses separate  piece of card instead of cutting the base card.</a:t>
            </a:r>
          </a:p>
        </p:txBody>
      </p:sp>
      <p:sp>
        <p:nvSpPr>
          <p:cNvPr id="48" name="Shape 48"/>
          <p:cNvSpPr/>
          <p:nvPr/>
        </p:nvSpPr>
        <p:spPr>
          <a:xfrm flipH="1">
            <a:off x="4588374" y="4241800"/>
            <a:ext cx="1796052" cy="0"/>
          </a:xfrm>
          <a:prstGeom prst="line">
            <a:avLst/>
          </a:prstGeom>
          <a:ln w="76200">
            <a:solidFill>
              <a:srgbClr val="75B1D4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" name="Shape 49"/>
          <p:cNvSpPr/>
          <p:nvPr/>
        </p:nvSpPr>
        <p:spPr>
          <a:xfrm flipH="1">
            <a:off x="4584699" y="6155825"/>
            <a:ext cx="1796053" cy="1"/>
          </a:xfrm>
          <a:prstGeom prst="line">
            <a:avLst/>
          </a:prstGeom>
          <a:ln w="76200">
            <a:solidFill>
              <a:srgbClr val="75B1D4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 flipH="1">
            <a:off x="4584699" y="8352925"/>
            <a:ext cx="1796053" cy="1"/>
          </a:xfrm>
          <a:prstGeom prst="line">
            <a:avLst/>
          </a:prstGeom>
          <a:ln w="76200">
            <a:solidFill>
              <a:srgbClr val="75B1D4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4"/>
      <p:bldP build="whole" bldLvl="1" animBg="1" rev="0" advAuto="0" spid="43" grpId="3"/>
      <p:bldP build="whole" bldLvl="1" animBg="1" rev="0" advAuto="0" spid="46" grpId="5"/>
      <p:bldP build="whole" bldLvl="1" animBg="1" rev="0" advAuto="0" spid="42" grpId="2"/>
      <p:bldP build="whole" bldLvl="1" animBg="1" rev="0" advAuto="0" spid="47" grpId="6"/>
      <p:bldP build="whole" bldLvl="1" animBg="1" rev="0" advAuto="0" spid="4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4"/>
          <p:cNvGrpSpPr/>
          <p:nvPr/>
        </p:nvGrpSpPr>
        <p:grpSpPr>
          <a:xfrm rot="21320598">
            <a:off x="-121493" y="4590019"/>
            <a:ext cx="6418508" cy="5042674"/>
            <a:chOff x="-101599" y="-63500"/>
            <a:chExt cx="6418507" cy="5042672"/>
          </a:xfrm>
        </p:grpSpPr>
        <p:pic>
          <p:nvPicPr>
            <p:cNvPr id="53" name="pasted-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6215309" cy="4775973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2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01600" y="-63501"/>
              <a:ext cx="6418508" cy="5042674"/>
            </a:xfrm>
            <a:prstGeom prst="rect">
              <a:avLst/>
            </a:prstGeom>
            <a:effectLst/>
          </p:spPr>
        </p:pic>
      </p:grpSp>
      <p:grpSp>
        <p:nvGrpSpPr>
          <p:cNvPr id="57" name="Group 57"/>
          <p:cNvGrpSpPr/>
          <p:nvPr/>
        </p:nvGrpSpPr>
        <p:grpSpPr>
          <a:xfrm rot="619316">
            <a:off x="5513373" y="538917"/>
            <a:ext cx="7442201" cy="5651501"/>
            <a:chOff x="-101599" y="-63499"/>
            <a:chExt cx="7442200" cy="5651500"/>
          </a:xfrm>
        </p:grpSpPr>
        <p:pic>
          <p:nvPicPr>
            <p:cNvPr id="56" name="pasted-image.jp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7239000" cy="5384801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5" name="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01600" y="-63500"/>
              <a:ext cx="7442201" cy="5651501"/>
            </a:xfrm>
            <a:prstGeom prst="rect">
              <a:avLst/>
            </a:prstGeom>
            <a:effectLst/>
          </p:spPr>
        </p:pic>
      </p:grpSp>
      <p:grpSp>
        <p:nvGrpSpPr>
          <p:cNvPr id="60" name="Group 60"/>
          <p:cNvGrpSpPr/>
          <p:nvPr/>
        </p:nvGrpSpPr>
        <p:grpSpPr>
          <a:xfrm rot="569857">
            <a:off x="54170" y="460183"/>
            <a:ext cx="6044131" cy="4150920"/>
            <a:chOff x="-101600" y="-63500"/>
            <a:chExt cx="6044129" cy="4150918"/>
          </a:xfrm>
        </p:grpSpPr>
        <p:pic>
          <p:nvPicPr>
            <p:cNvPr id="59" name="pasted-image.jpg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-1"/>
              <a:ext cx="5840930" cy="388422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8" name="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101600" y="-63501"/>
              <a:ext cx="6044130" cy="4150920"/>
            </a:xfrm>
            <a:prstGeom prst="rect">
              <a:avLst/>
            </a:prstGeom>
            <a:effectLst/>
          </p:spPr>
        </p:pic>
      </p:grpSp>
      <p:grpSp>
        <p:nvGrpSpPr>
          <p:cNvPr id="63" name="Group 63"/>
          <p:cNvGrpSpPr/>
          <p:nvPr/>
        </p:nvGrpSpPr>
        <p:grpSpPr>
          <a:xfrm rot="20948238">
            <a:off x="6969412" y="4748703"/>
            <a:ext cx="5921153" cy="4862504"/>
            <a:chOff x="-101599" y="-63500"/>
            <a:chExt cx="5921152" cy="4862503"/>
          </a:xfrm>
        </p:grpSpPr>
        <p:pic>
          <p:nvPicPr>
            <p:cNvPr id="62" name="pasted-image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5717953" cy="459580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1" name="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101600" y="-63501"/>
              <a:ext cx="5921153" cy="4862505"/>
            </a:xfrm>
            <a:prstGeom prst="rect">
              <a:avLst/>
            </a:prstGeom>
            <a:effectLst/>
          </p:spPr>
        </p:pic>
      </p:grpSp>
      <p:sp>
        <p:nvSpPr>
          <p:cNvPr id="64" name="Shape 64"/>
          <p:cNvSpPr/>
          <p:nvPr/>
        </p:nvSpPr>
        <p:spPr>
          <a:xfrm>
            <a:off x="4222591" y="4762500"/>
            <a:ext cx="4559618" cy="990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5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6500"/>
              <a:t>Spiral Pop Up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8"/>
          <p:cNvGrpSpPr/>
          <p:nvPr/>
        </p:nvGrpSpPr>
        <p:grpSpPr>
          <a:xfrm rot="569857">
            <a:off x="83085" y="5997383"/>
            <a:ext cx="6044130" cy="4150920"/>
            <a:chOff x="-101600" y="-63500"/>
            <a:chExt cx="6044129" cy="4150918"/>
          </a:xfrm>
        </p:grpSpPr>
        <p:pic>
          <p:nvPicPr>
            <p:cNvPr id="67" name="pasted-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840930" cy="3884219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6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01601" y="-63500"/>
              <a:ext cx="6044131" cy="4150919"/>
            </a:xfrm>
            <a:prstGeom prst="rect">
              <a:avLst/>
            </a:prstGeom>
            <a:effectLst/>
          </p:spPr>
        </p:pic>
      </p:grpSp>
      <p:sp>
        <p:nvSpPr>
          <p:cNvPr id="69" name="Shape 69"/>
          <p:cNvSpPr/>
          <p:nvPr/>
        </p:nvSpPr>
        <p:spPr>
          <a:xfrm>
            <a:off x="177800" y="1549400"/>
            <a:ext cx="6261100" cy="3517900"/>
          </a:xfrm>
          <a:prstGeom prst="roundRect">
            <a:avLst>
              <a:gd name="adj" fmla="val 5415"/>
            </a:avLst>
          </a:prstGeom>
          <a:solidFill>
            <a:srgbClr val="FFF4BE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>
            <p:ph type="body" idx="4294967295"/>
          </p:nvPr>
        </p:nvSpPr>
        <p:spPr>
          <a:xfrm>
            <a:off x="292100" y="1638300"/>
            <a:ext cx="6045200" cy="3302000"/>
          </a:xfrm>
          <a:prstGeom prst="rect">
            <a:avLst/>
          </a:prstGeom>
        </p:spPr>
        <p:txBody>
          <a:bodyPr lIns="0" tIns="0" rIns="0" bIns="0" anchor="t"/>
          <a:lstStyle/>
          <a:p>
            <a:pPr lvl="0" marL="0" indent="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500" u="sng">
                <a:latin typeface="Gill Sans"/>
                <a:ea typeface="Gill Sans"/>
                <a:cs typeface="Gill Sans"/>
                <a:sym typeface="Gill Sans"/>
              </a:rPr>
              <a:t>TASK</a:t>
            </a:r>
            <a:endParaRPr b="1" sz="2500" u="sng">
              <a:latin typeface="Gill Sans"/>
              <a:ea typeface="Gill Sans"/>
              <a:cs typeface="Gill Sans"/>
              <a:sym typeface="Gill Sans"/>
            </a:endParaRPr>
          </a:p>
          <a:p>
            <a:pPr lvl="0" marL="0" indent="0">
              <a:spcBef>
                <a:spcPts val="16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1. Create a </a:t>
            </a:r>
            <a:r>
              <a:rPr b="1" sz="2500">
                <a:latin typeface="Gill Sans"/>
                <a:ea typeface="Gill Sans"/>
                <a:cs typeface="Gill Sans"/>
                <a:sym typeface="Gill Sans"/>
              </a:rPr>
              <a:t>Spiral</a:t>
            </a:r>
            <a:r>
              <a:rPr sz="2500">
                <a:latin typeface="Gill Sans"/>
                <a:ea typeface="Gill Sans"/>
                <a:cs typeface="Gill Sans"/>
                <a:sym typeface="Gill Sans"/>
              </a:rPr>
              <a:t> pop up 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marL="0" indent="0">
              <a:spcBef>
                <a:spcPts val="16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2. Stick your card in to your book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marL="0" indent="0">
              <a:spcBef>
                <a:spcPts val="16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3. Write out the steps you undertook to create your pop up AND include mini sketches to help illustrate these.</a:t>
            </a:r>
          </a:p>
        </p:txBody>
      </p:sp>
      <p:sp>
        <p:nvSpPr>
          <p:cNvPr id="71" name="Shape 71"/>
          <p:cNvSpPr/>
          <p:nvPr/>
        </p:nvSpPr>
        <p:spPr>
          <a:xfrm>
            <a:off x="-177800" y="76200"/>
            <a:ext cx="13347700" cy="1346200"/>
          </a:xfrm>
          <a:prstGeom prst="rect">
            <a:avLst/>
          </a:prstGeom>
          <a:solidFill>
            <a:srgbClr val="5FC2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1333500" y="241299"/>
            <a:ext cx="10820400" cy="10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latin typeface="Gill Sans SemiBold"/>
                <a:ea typeface="Gill Sans SemiBold"/>
                <a:cs typeface="Gill Sans SemiBold"/>
                <a:sym typeface="Gill Sans SemiBold"/>
              </a:rPr>
              <a:t>I am: </a:t>
            </a:r>
            <a:r>
              <a:rPr sz="2000">
                <a:latin typeface="Gill Sans"/>
                <a:ea typeface="Gill Sans"/>
                <a:cs typeface="Gill Sans"/>
                <a:sym typeface="Gill Sans"/>
              </a:rPr>
              <a:t>making a spiral</a:t>
            </a:r>
            <a:r>
              <a:rPr sz="2000">
                <a:latin typeface="Gill Sans"/>
                <a:ea typeface="Gill Sans"/>
                <a:cs typeface="Gill Sans"/>
                <a:sym typeface="Gill Sans"/>
              </a:rPr>
              <a:t> pop up example</a:t>
            </a:r>
            <a:endParaRPr sz="2000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latin typeface="Gill Sans SemiBold"/>
                <a:ea typeface="Gill Sans SemiBold"/>
                <a:cs typeface="Gill Sans SemiBold"/>
                <a:sym typeface="Gill Sans SemiBold"/>
              </a:rPr>
              <a:t>So that I can: </a:t>
            </a:r>
            <a:r>
              <a:rPr sz="2000">
                <a:latin typeface="Gill Sans"/>
                <a:ea typeface="Gill Sans"/>
                <a:cs typeface="Gill Sans"/>
                <a:sym typeface="Gill Sans"/>
              </a:rPr>
              <a:t>understand the technique needed to make this pop up movement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latin typeface="Gill Sans SemiBold"/>
                <a:ea typeface="Gill Sans SemiBold"/>
                <a:cs typeface="Gill Sans SemiBold"/>
                <a:sym typeface="Gill Sans SemiBold"/>
              </a:rPr>
              <a:t>I know I’ve got it when: </a:t>
            </a:r>
            <a:r>
              <a:rPr sz="2000">
                <a:latin typeface="Gill Sans"/>
                <a:ea typeface="Gill Sans"/>
                <a:cs typeface="Gill Sans"/>
                <a:sym typeface="Gill Sans"/>
              </a:rPr>
              <a:t>I have a working spiral pop up card.</a:t>
            </a:r>
          </a:p>
        </p:txBody>
      </p:sp>
      <p:sp>
        <p:nvSpPr>
          <p:cNvPr id="73" name="Shape 73"/>
          <p:cNvSpPr/>
          <p:nvPr/>
        </p:nvSpPr>
        <p:spPr>
          <a:xfrm>
            <a:off x="177800" y="5321300"/>
            <a:ext cx="6261100" cy="1598563"/>
          </a:xfrm>
          <a:prstGeom prst="roundRect">
            <a:avLst>
              <a:gd name="adj" fmla="val 11917"/>
            </a:avLst>
          </a:prstGeom>
          <a:solidFill>
            <a:srgbClr val="FFD479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74" name="Shape 74"/>
          <p:cNvSpPr/>
          <p:nvPr/>
        </p:nvSpPr>
        <p:spPr>
          <a:xfrm>
            <a:off x="292100" y="5499100"/>
            <a:ext cx="60452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2500" u="sng">
                <a:latin typeface="Gill Sans"/>
                <a:ea typeface="Gill Sans"/>
                <a:cs typeface="Gill Sans"/>
                <a:sym typeface="Gill Sans"/>
              </a:rPr>
              <a:t>EXTENSION 1</a:t>
            </a:r>
            <a:endParaRPr b="1" sz="2500" u="sng"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Experiment with adding more than one spiral AND sticking items to the spirals.</a:t>
            </a:r>
          </a:p>
        </p:txBody>
      </p:sp>
      <p:sp>
        <p:nvSpPr>
          <p:cNvPr id="75" name="Shape 75"/>
          <p:cNvSpPr/>
          <p:nvPr/>
        </p:nvSpPr>
        <p:spPr>
          <a:xfrm>
            <a:off x="5894040" y="7639323"/>
            <a:ext cx="6693694" cy="1727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361" y="6405"/>
                </a:lnTo>
                <a:lnTo>
                  <a:pt x="4361" y="18425"/>
                </a:lnTo>
                <a:cubicBezTo>
                  <a:pt x="4361" y="20178"/>
                  <a:pt x="4728" y="21600"/>
                  <a:pt x="5180" y="21600"/>
                </a:cubicBezTo>
                <a:lnTo>
                  <a:pt x="20780" y="21600"/>
                </a:lnTo>
                <a:cubicBezTo>
                  <a:pt x="21233" y="21600"/>
                  <a:pt x="21600" y="20178"/>
                  <a:pt x="21600" y="18425"/>
                </a:cubicBezTo>
                <a:lnTo>
                  <a:pt x="21600" y="5611"/>
                </a:lnTo>
                <a:cubicBezTo>
                  <a:pt x="21600" y="3857"/>
                  <a:pt x="21233" y="2436"/>
                  <a:pt x="20780" y="2436"/>
                </a:cubicBezTo>
                <a:lnTo>
                  <a:pt x="5180" y="2436"/>
                </a:lnTo>
                <a:cubicBezTo>
                  <a:pt x="4962" y="2436"/>
                  <a:pt x="4764" y="2769"/>
                  <a:pt x="4617" y="3309"/>
                </a:cubicBezTo>
                <a:lnTo>
                  <a:pt x="0" y="0"/>
                </a:lnTo>
                <a:close/>
              </a:path>
            </a:pathLst>
          </a:custGeom>
          <a:solidFill>
            <a:srgbClr val="B2FCFF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6675094" y="3517900"/>
            <a:ext cx="6195112" cy="4046122"/>
          </a:xfrm>
          <a:prstGeom prst="rect">
            <a:avLst/>
          </a:prstGeom>
          <a:solidFill>
            <a:srgbClr val="FFFFFF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7" name="Shape 77"/>
          <p:cNvSpPr/>
          <p:nvPr/>
        </p:nvSpPr>
        <p:spPr>
          <a:xfrm>
            <a:off x="7500098" y="3569548"/>
            <a:ext cx="4545105" cy="58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3000"/>
              <a:t>Success Criteria</a:t>
            </a:r>
          </a:p>
        </p:txBody>
      </p:sp>
      <p:sp>
        <p:nvSpPr>
          <p:cNvPr id="78" name="Shape 78"/>
          <p:cNvSpPr/>
          <p:nvPr/>
        </p:nvSpPr>
        <p:spPr>
          <a:xfrm>
            <a:off x="8293129" y="3985197"/>
            <a:ext cx="2959041" cy="430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latin typeface="Gill Sans"/>
                <a:ea typeface="Gill Sans"/>
                <a:cs typeface="Gill Sans"/>
                <a:sym typeface="Gill Sans"/>
              </a:rPr>
              <a:t>What have </a:t>
            </a:r>
            <a:r>
              <a:rPr sz="1700">
                <a:latin typeface="Gill Sans SemiBold"/>
                <a:ea typeface="Gill Sans SemiBold"/>
                <a:cs typeface="Gill Sans SemiBold"/>
                <a:sym typeface="Gill Sans SemiBold"/>
              </a:rPr>
              <a:t>you</a:t>
            </a:r>
            <a:r>
              <a:rPr sz="1700">
                <a:latin typeface="Gill Sans"/>
                <a:ea typeface="Gill Sans"/>
                <a:cs typeface="Gill Sans"/>
                <a:sym typeface="Gill Sans"/>
              </a:rPr>
              <a:t> done?</a:t>
            </a:r>
          </a:p>
        </p:txBody>
      </p:sp>
      <p:sp>
        <p:nvSpPr>
          <p:cNvPr id="79" name="Shape 79"/>
          <p:cNvSpPr/>
          <p:nvPr/>
        </p:nvSpPr>
        <p:spPr>
          <a:xfrm>
            <a:off x="6823323" y="4519978"/>
            <a:ext cx="5898654" cy="393701"/>
          </a:xfrm>
          <a:prstGeom prst="rect">
            <a:avLst/>
          </a:prstGeom>
          <a:solidFill>
            <a:srgbClr val="BFFDD3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Created at least one spiral pop up.</a:t>
            </a:r>
          </a:p>
        </p:txBody>
      </p:sp>
      <p:sp>
        <p:nvSpPr>
          <p:cNvPr id="80" name="Shape 80"/>
          <p:cNvSpPr/>
          <p:nvPr/>
        </p:nvSpPr>
        <p:spPr>
          <a:xfrm>
            <a:off x="6823323" y="5686518"/>
            <a:ext cx="5898655" cy="393701"/>
          </a:xfrm>
          <a:prstGeom prst="rect">
            <a:avLst/>
          </a:prstGeom>
          <a:solidFill>
            <a:srgbClr val="FFCD9B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Have made detailed notes on each of steps.</a:t>
            </a:r>
          </a:p>
        </p:txBody>
      </p:sp>
      <p:sp>
        <p:nvSpPr>
          <p:cNvPr id="81" name="Shape 81"/>
          <p:cNvSpPr/>
          <p:nvPr/>
        </p:nvSpPr>
        <p:spPr>
          <a:xfrm>
            <a:off x="6823323" y="6859771"/>
            <a:ext cx="5898654" cy="393701"/>
          </a:xfrm>
          <a:prstGeom prst="rect">
            <a:avLst/>
          </a:prstGeom>
          <a:solidFill>
            <a:srgbClr val="FFA3AC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Will have tried adding items to the spirals.</a:t>
            </a:r>
          </a:p>
        </p:txBody>
      </p:sp>
      <p:sp>
        <p:nvSpPr>
          <p:cNvPr id="82" name="Shape 82"/>
          <p:cNvSpPr/>
          <p:nvPr/>
        </p:nvSpPr>
        <p:spPr>
          <a:xfrm>
            <a:off x="6823323" y="5017530"/>
            <a:ext cx="5898654" cy="393701"/>
          </a:xfrm>
          <a:prstGeom prst="rect">
            <a:avLst/>
          </a:prstGeom>
          <a:solidFill>
            <a:srgbClr val="BFFDD3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Have the basic steps written down.</a:t>
            </a:r>
          </a:p>
        </p:txBody>
      </p:sp>
      <p:sp>
        <p:nvSpPr>
          <p:cNvPr id="83" name="Shape 83"/>
          <p:cNvSpPr/>
          <p:nvPr/>
        </p:nvSpPr>
        <p:spPr>
          <a:xfrm>
            <a:off x="9228063" y="7945021"/>
            <a:ext cx="220936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/>
            </a:pPr>
            <a:r>
              <a:rPr sz="2500"/>
              <a:t>Target Work</a:t>
            </a:r>
          </a:p>
        </p:txBody>
      </p:sp>
      <p:sp>
        <p:nvSpPr>
          <p:cNvPr id="84" name="Shape 84"/>
          <p:cNvSpPr/>
          <p:nvPr/>
        </p:nvSpPr>
        <p:spPr>
          <a:xfrm>
            <a:off x="8165907" y="8586772"/>
            <a:ext cx="4333678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for students…</a:t>
            </a:r>
          </a:p>
        </p:txBody>
      </p:sp>
      <p:sp>
        <p:nvSpPr>
          <p:cNvPr id="85" name="Shape 85"/>
          <p:cNvSpPr/>
          <p:nvPr/>
        </p:nvSpPr>
        <p:spPr>
          <a:xfrm>
            <a:off x="6823323" y="6184070"/>
            <a:ext cx="5898655" cy="393701"/>
          </a:xfrm>
          <a:prstGeom prst="rect">
            <a:avLst/>
          </a:prstGeom>
          <a:solidFill>
            <a:srgbClr val="FFCD9B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000"/>
              <a:t>Have attempted 2 or more interlocking spirals</a:t>
            </a:r>
          </a:p>
        </p:txBody>
      </p:sp>
      <p:pic>
        <p:nvPicPr>
          <p:cNvPr id="86" name="droppedImage.tif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82891" y="7927464"/>
            <a:ext cx="1168273" cy="115929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dropped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 rot="20493466">
            <a:off x="7610751" y="3683519"/>
            <a:ext cx="474773" cy="71254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  <p:sp>
        <p:nvSpPr>
          <p:cNvPr id="88" name="Shape 88"/>
          <p:cNvSpPr/>
          <p:nvPr/>
        </p:nvSpPr>
        <p:spPr>
          <a:xfrm>
            <a:off x="6642100" y="1614142"/>
            <a:ext cx="6261100" cy="1598564"/>
          </a:xfrm>
          <a:prstGeom prst="roundRect">
            <a:avLst>
              <a:gd name="adj" fmla="val 11917"/>
            </a:avLst>
          </a:prstGeom>
          <a:solidFill>
            <a:srgbClr val="FFD479"/>
          </a:solidFill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6756400" y="1791942"/>
            <a:ext cx="6045200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2500" u="sng">
                <a:latin typeface="Gill Sans"/>
                <a:ea typeface="Gill Sans"/>
                <a:cs typeface="Gill Sans"/>
                <a:sym typeface="Gill Sans"/>
              </a:rPr>
              <a:t>EXTENSION 2</a:t>
            </a:r>
            <a:endParaRPr b="1" sz="2500" u="sng"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Experiment with combining any of the pop up methods we have looked at.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035300" y="4279900"/>
            <a:ext cx="6934200" cy="4013200"/>
          </a:xfrm>
          <a:prstGeom prst="roundRect">
            <a:avLst>
              <a:gd name="adj" fmla="val 4747"/>
            </a:avLst>
          </a:prstGeom>
          <a:solidFill>
            <a:srgbClr val="0097EB">
              <a:alpha val="51459"/>
            </a:srgbClr>
          </a:solidFill>
          <a:ln w="25400">
            <a:solidFill>
              <a:srgbClr val="75B1D4">
                <a:alpha val="83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92" name="Shape 92"/>
          <p:cNvSpPr/>
          <p:nvPr>
            <p:ph type="title"/>
          </p:nvPr>
        </p:nvSpPr>
        <p:spPr>
          <a:xfrm>
            <a:off x="1270000" y="292100"/>
            <a:ext cx="10464800" cy="1524000"/>
          </a:xfrm>
          <a:prstGeom prst="rect">
            <a:avLst/>
          </a:prstGeom>
        </p:spPr>
        <p:txBody>
          <a:bodyPr/>
          <a:lstStyle>
            <a:lvl1pPr>
              <a:defRPr sz="1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0">
                <a:solidFill>
                  <a:srgbClr val="45A7DE"/>
                </a:solidFill>
              </a:rPr>
              <a:t>Review</a:t>
            </a:r>
          </a:p>
        </p:txBody>
      </p:sp>
      <p:sp>
        <p:nvSpPr>
          <p:cNvPr id="93" name="Shape 93"/>
          <p:cNvSpPr/>
          <p:nvPr/>
        </p:nvSpPr>
        <p:spPr>
          <a:xfrm>
            <a:off x="772658" y="1892300"/>
            <a:ext cx="11442701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500">
                <a:solidFill>
                  <a:srgbClr val="2323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232323"/>
                </a:solidFill>
              </a:rPr>
              <a:t>Have your pop up card from the lesson out and be ready to discuss it.</a:t>
            </a:r>
          </a:p>
        </p:txBody>
      </p:sp>
      <p:sp>
        <p:nvSpPr>
          <p:cNvPr id="94" name="Shape 94"/>
          <p:cNvSpPr/>
          <p:nvPr/>
        </p:nvSpPr>
        <p:spPr>
          <a:xfrm>
            <a:off x="3616001" y="4787900"/>
            <a:ext cx="5798198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32323"/>
                </a:solidFill>
              </a:rPr>
              <a:t>What did not work?</a:t>
            </a:r>
            <a:endParaRPr sz="4000">
              <a:solidFill>
                <a:srgbClr val="23232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23232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32323"/>
                </a:solidFill>
              </a:rPr>
              <a:t>What did you find difficult?</a:t>
            </a:r>
            <a:endParaRPr sz="4000">
              <a:solidFill>
                <a:srgbClr val="23232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23232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32323"/>
                </a:solidFill>
              </a:rPr>
              <a:t>How easy was each step?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850048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