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0" r:id="rId9"/>
    <p:sldId id="267" r:id="rId10"/>
    <p:sldId id="261" r:id="rId11"/>
    <p:sldId id="262" r:id="rId12"/>
    <p:sldId id="268" r:id="rId13"/>
    <p:sldId id="263" r:id="rId14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5996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025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30737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0041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0755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004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305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082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9852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bgfl.org/bgfl2/custom/resources_ftp/client_ftp/ks2/science/plants_pt2/dispersal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5yya4elRLw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14400" y="2438400"/>
            <a:ext cx="8405900" cy="2653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Pollination and Seed Dispersal</a:t>
            </a:r>
            <a:endParaRPr lang="en-US" sz="4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Fertilisation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2751689" y="2247749"/>
            <a:ext cx="4518652" cy="4317033"/>
            <a:chOff x="1224973" y="1828800"/>
            <a:chExt cx="3429682" cy="3276654"/>
          </a:xfrm>
        </p:grpSpPr>
        <p:sp>
          <p:nvSpPr>
            <p:cNvPr id="144" name="Shape 144"/>
            <p:cNvSpPr/>
            <p:nvPr/>
          </p:nvSpPr>
          <p:spPr>
            <a:xfrm rot="-2668864">
              <a:off x="3285779" y="3729523"/>
              <a:ext cx="1136871" cy="1137133"/>
            </a:xfrm>
            <a:prstGeom prst="teardrop">
              <a:avLst>
                <a:gd name="adj" fmla="val 100000"/>
              </a:avLst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740987" y="1899821"/>
              <a:ext cx="226405" cy="1826910"/>
            </a:xfrm>
            <a:prstGeom prst="rect">
              <a:avLst/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514582" y="1828800"/>
              <a:ext cx="679200" cy="456599"/>
            </a:xfrm>
            <a:prstGeom prst="ellipse">
              <a:avLst/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-2712945">
              <a:off x="3452048" y="3912175"/>
              <a:ext cx="788712" cy="788712"/>
            </a:xfrm>
            <a:prstGeom prst="teardrop">
              <a:avLst>
                <a:gd name="adj" fmla="val 100000"/>
              </a:avLst>
            </a:prstGeom>
            <a:solidFill>
              <a:srgbClr val="A0EAC9"/>
            </a:solidFill>
            <a:ln w="19050" cap="flat" cmpd="sng">
              <a:solidFill>
                <a:srgbClr val="A0EA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959481" y="3953199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506667" y="3953199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3959481" y="4181562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3506667" y="4181562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3959481" y="4409924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506667" y="4409924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3733800" y="1858617"/>
              <a:ext cx="158399" cy="162299"/>
            </a:xfrm>
            <a:prstGeom prst="ellipse">
              <a:avLst/>
            </a:prstGeom>
            <a:solidFill>
              <a:srgbClr val="FAD16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55" name="Shape 155"/>
            <p:cNvCxnSpPr>
              <a:stCxn id="154" idx="5"/>
              <a:endCxn id="156" idx="0"/>
            </p:cNvCxnSpPr>
            <p:nvPr/>
          </p:nvCxnSpPr>
          <p:spPr>
            <a:xfrm>
              <a:off x="3869002" y="1997149"/>
              <a:ext cx="17100" cy="22701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" name="Shape 157"/>
            <p:cNvCxnSpPr>
              <a:stCxn id="150" idx="2"/>
              <a:endCxn id="150" idx="2"/>
            </p:cNvCxnSpPr>
            <p:nvPr/>
          </p:nvCxnSpPr>
          <p:spPr>
            <a:xfrm>
              <a:off x="3959481" y="429571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8" name="Shape 158"/>
            <p:cNvCxnSpPr>
              <a:stCxn id="156" idx="0"/>
              <a:endCxn id="156" idx="0"/>
            </p:cNvCxnSpPr>
            <p:nvPr/>
          </p:nvCxnSpPr>
          <p:spPr>
            <a:xfrm>
              <a:off x="3886131" y="4276587"/>
              <a:ext cx="152400" cy="66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" name="Shape 159"/>
            <p:cNvSpPr/>
            <p:nvPr/>
          </p:nvSpPr>
          <p:spPr>
            <a:xfrm rot="-2668568">
              <a:off x="1456942" y="3729603"/>
              <a:ext cx="1136863" cy="1136994"/>
            </a:xfrm>
            <a:prstGeom prst="teardrop">
              <a:avLst>
                <a:gd name="adj" fmla="val 100000"/>
              </a:avLst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912187" y="1899821"/>
              <a:ext cx="226499" cy="1827000"/>
            </a:xfrm>
            <a:prstGeom prst="rect">
              <a:avLst/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685782" y="1828800"/>
              <a:ext cx="679200" cy="456599"/>
            </a:xfrm>
            <a:prstGeom prst="ellipse">
              <a:avLst/>
            </a:prstGeom>
            <a:solidFill>
              <a:srgbClr val="3DC789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-2712945">
              <a:off x="1623248" y="3912175"/>
              <a:ext cx="788712" cy="788712"/>
            </a:xfrm>
            <a:prstGeom prst="teardrop">
              <a:avLst>
                <a:gd name="adj" fmla="val 100000"/>
              </a:avLst>
            </a:prstGeom>
            <a:solidFill>
              <a:srgbClr val="A0EAC9"/>
            </a:solidFill>
            <a:ln w="19050" cap="flat" cmpd="sng">
              <a:solidFill>
                <a:srgbClr val="A0EA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130681" y="3953199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677867" y="3953199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130681" y="4181562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677867" y="4181562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130681" y="4409924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677867" y="4409924"/>
              <a:ext cx="226499" cy="228299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905000" y="1858617"/>
              <a:ext cx="158399" cy="162299"/>
            </a:xfrm>
            <a:prstGeom prst="ellipse">
              <a:avLst/>
            </a:prstGeom>
            <a:solidFill>
              <a:srgbClr val="FAD16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70" name="Shape 170"/>
            <p:cNvCxnSpPr>
              <a:stCxn id="169" idx="5"/>
              <a:endCxn id="156" idx="0"/>
            </p:cNvCxnSpPr>
            <p:nvPr/>
          </p:nvCxnSpPr>
          <p:spPr>
            <a:xfrm>
              <a:off x="2040202" y="1997149"/>
              <a:ext cx="17100" cy="1050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1" name="Shape 171"/>
            <p:cNvCxnSpPr>
              <a:stCxn id="165" idx="2"/>
              <a:endCxn id="165" idx="2"/>
            </p:cNvCxnSpPr>
            <p:nvPr/>
          </p:nvCxnSpPr>
          <p:spPr>
            <a:xfrm>
              <a:off x="2130681" y="4295712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90800" y="2819400"/>
              <a:ext cx="762000" cy="3047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3" name="Shape 173"/>
          <p:cNvSpPr txBox="1"/>
          <p:nvPr/>
        </p:nvSpPr>
        <p:spPr>
          <a:xfrm>
            <a:off x="304800" y="2641600"/>
            <a:ext cx="2844199" cy="2856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the pollen has landed on the stigma, a </a:t>
            </a:r>
            <a:r>
              <a:rPr lang="en-US" sz="2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pollen tube</a:t>
            </a: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grows down the inside of the style.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7010400" y="2641600"/>
            <a:ext cx="2844199" cy="2856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tube reaches an ovule, f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ertilisation </a:t>
            </a:r>
            <a:r>
              <a:rPr lang="en-US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takes place and a seed forms.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dispersal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04800" y="1320800"/>
            <a:ext cx="9617199" cy="58168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an ovule has been fertilised it will become a seed. To avoid </a:t>
            </a:r>
            <a:r>
              <a:rPr lang="en-US" sz="2666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competition</a:t>
            </a: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(for light, water, etc.) with the parent plant the seed will be dispersed.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Dispersed by animals</a:t>
            </a:r>
            <a:r>
              <a:rPr lang="en-US" sz="2666" b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seeds can be contained within a fruit or attach to fur/skin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 b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Dispersed by wind</a:t>
            </a:r>
            <a:r>
              <a:rPr lang="en-US" sz="2666" b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seeds can be very small and light or have an adapted fruit that catches the wind.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Dispersed by 'explosion'</a:t>
            </a:r>
            <a:r>
              <a:rPr lang="en-US" sz="2666" b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seeds are thrown from the parent plant.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6821" y="6468053"/>
            <a:ext cx="901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www2.bgfl.org/bgfl2/custom/resources_ftp/client_ftp/ks2/science/plants_pt2/dispersal.htm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" y="372126"/>
            <a:ext cx="3685473" cy="27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53" y="372126"/>
            <a:ext cx="3685473" cy="27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" y="3837221"/>
            <a:ext cx="3695889" cy="27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91" y="3837221"/>
            <a:ext cx="3695889" cy="273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Germination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05150" y="1321025"/>
            <a:ext cx="9570874" cy="15667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conditions are suitable (e.g. warmth and moisture), a seed will germinate. Germination is the first stage of growth.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1422399" y="3114204"/>
            <a:ext cx="7111999" cy="1960292"/>
            <a:chOff x="990600" y="1586700"/>
            <a:chExt cx="4800600" cy="1323200"/>
          </a:xfrm>
        </p:grpSpPr>
        <p:cxnSp>
          <p:nvCxnSpPr>
            <p:cNvPr id="188" name="Shape 188"/>
            <p:cNvCxnSpPr>
              <a:stCxn id="189" idx="0"/>
              <a:endCxn id="189" idx="0"/>
            </p:cNvCxnSpPr>
            <p:nvPr/>
          </p:nvCxnSpPr>
          <p:spPr>
            <a:xfrm>
              <a:off x="990600" y="2362200"/>
              <a:ext cx="4800600" cy="0"/>
            </a:xfrm>
            <a:prstGeom prst="straightConnector1">
              <a:avLst/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0" name="Shape 190"/>
            <p:cNvSpPr/>
            <p:nvPr/>
          </p:nvSpPr>
          <p:spPr>
            <a:xfrm>
              <a:off x="1371600" y="2133600"/>
              <a:ext cx="304799" cy="457200"/>
            </a:xfrm>
            <a:prstGeom prst="ellipse">
              <a:avLst/>
            </a:prstGeom>
            <a:solidFill>
              <a:srgbClr val="A46A2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409700" y="2500325"/>
              <a:ext cx="66675" cy="171450"/>
            </a:xfrm>
            <a:custGeom>
              <a:avLst/>
              <a:gdLst/>
              <a:ahLst/>
              <a:cxnLst/>
              <a:rect l="0" t="0" r="0" b="0"/>
              <a:pathLst>
                <a:path w="2667" h="6858" extrusionOk="0">
                  <a:moveTo>
                    <a:pt x="2667" y="0"/>
                  </a:moveTo>
                  <a:cubicBezTo>
                    <a:pt x="932" y="1734"/>
                    <a:pt x="0" y="4405"/>
                    <a:pt x="0" y="6858"/>
                  </a:cubicBez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2" name="Shape 192"/>
            <p:cNvSpPr/>
            <p:nvPr/>
          </p:nvSpPr>
          <p:spPr>
            <a:xfrm>
              <a:off x="3124200" y="2133600"/>
              <a:ext cx="304799" cy="457200"/>
            </a:xfrm>
            <a:prstGeom prst="ellipse">
              <a:avLst/>
            </a:prstGeom>
            <a:solidFill>
              <a:srgbClr val="A46A2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3162300" y="2500325"/>
              <a:ext cx="66675" cy="171450"/>
            </a:xfrm>
            <a:custGeom>
              <a:avLst/>
              <a:gdLst/>
              <a:ahLst/>
              <a:cxnLst/>
              <a:rect l="0" t="0" r="0" b="0"/>
              <a:pathLst>
                <a:path w="2667" h="6858" extrusionOk="0">
                  <a:moveTo>
                    <a:pt x="2667" y="0"/>
                  </a:moveTo>
                  <a:cubicBezTo>
                    <a:pt x="932" y="1734"/>
                    <a:pt x="0" y="4405"/>
                    <a:pt x="0" y="6858"/>
                  </a:cubicBez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4" name="Shape 194"/>
            <p:cNvSpPr/>
            <p:nvPr/>
          </p:nvSpPr>
          <p:spPr>
            <a:xfrm>
              <a:off x="3181350" y="2595575"/>
              <a:ext cx="66675" cy="190500"/>
            </a:xfrm>
            <a:custGeom>
              <a:avLst/>
              <a:gdLst/>
              <a:ahLst/>
              <a:cxnLst/>
              <a:rect l="0" t="0" r="0" b="0"/>
              <a:pathLst>
                <a:path w="2667" h="7620" extrusionOk="0">
                  <a:moveTo>
                    <a:pt x="0" y="0"/>
                  </a:moveTo>
                  <a:cubicBezTo>
                    <a:pt x="850" y="2552"/>
                    <a:pt x="1463" y="5213"/>
                    <a:pt x="2667" y="762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5" name="Shape 195"/>
            <p:cNvSpPr/>
            <p:nvPr/>
          </p:nvSpPr>
          <p:spPr>
            <a:xfrm>
              <a:off x="2952750" y="2633675"/>
              <a:ext cx="209550" cy="123825"/>
            </a:xfrm>
            <a:custGeom>
              <a:avLst/>
              <a:gdLst/>
              <a:ahLst/>
              <a:cxnLst/>
              <a:rect l="0" t="0" r="0" b="0"/>
              <a:pathLst>
                <a:path w="8382" h="4953" extrusionOk="0">
                  <a:moveTo>
                    <a:pt x="8382" y="0"/>
                  </a:moveTo>
                  <a:cubicBezTo>
                    <a:pt x="5149" y="293"/>
                    <a:pt x="0" y="1707"/>
                    <a:pt x="0" y="4953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6" name="Shape 196"/>
            <p:cNvSpPr/>
            <p:nvPr/>
          </p:nvSpPr>
          <p:spPr>
            <a:xfrm>
              <a:off x="2952750" y="2547950"/>
              <a:ext cx="219075" cy="66675"/>
            </a:xfrm>
            <a:custGeom>
              <a:avLst/>
              <a:gdLst/>
              <a:ahLst/>
              <a:cxnLst/>
              <a:rect l="0" t="0" r="0" b="0"/>
              <a:pathLst>
                <a:path w="8763" h="2667" extrusionOk="0">
                  <a:moveTo>
                    <a:pt x="8763" y="0"/>
                  </a:moveTo>
                  <a:cubicBezTo>
                    <a:pt x="5709" y="0"/>
                    <a:pt x="2159" y="508"/>
                    <a:pt x="0" y="2667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7" name="Shape 197"/>
            <p:cNvSpPr/>
            <p:nvPr/>
          </p:nvSpPr>
          <p:spPr>
            <a:xfrm>
              <a:off x="3086100" y="1962296"/>
              <a:ext cx="161925" cy="242750"/>
            </a:xfrm>
            <a:custGeom>
              <a:avLst/>
              <a:gdLst/>
              <a:ahLst/>
              <a:cxnLst/>
              <a:rect l="0" t="0" r="0" b="0"/>
              <a:pathLst>
                <a:path w="6477" h="9710" extrusionOk="0">
                  <a:moveTo>
                    <a:pt x="6477" y="9710"/>
                  </a:moveTo>
                  <a:cubicBezTo>
                    <a:pt x="5647" y="6392"/>
                    <a:pt x="5725" y="1714"/>
                    <a:pt x="2667" y="185"/>
                  </a:cubicBezTo>
                  <a:cubicBezTo>
                    <a:pt x="1185" y="-555"/>
                    <a:pt x="0" y="2720"/>
                    <a:pt x="0" y="4376"/>
                  </a:cubicBezTo>
                </a:path>
              </a:pathLst>
            </a:custGeom>
            <a:noFill/>
            <a:ln w="76200" cap="flat" cmpd="sng">
              <a:solidFill>
                <a:srgbClr val="0B804B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98" name="Shape 198"/>
            <p:cNvSpPr/>
            <p:nvPr/>
          </p:nvSpPr>
          <p:spPr>
            <a:xfrm>
              <a:off x="4908300" y="2166925"/>
              <a:ext cx="304799" cy="457200"/>
            </a:xfrm>
            <a:prstGeom prst="ellipse">
              <a:avLst/>
            </a:prstGeom>
            <a:solidFill>
              <a:srgbClr val="A46A2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946400" y="2533650"/>
              <a:ext cx="66675" cy="171450"/>
            </a:xfrm>
            <a:custGeom>
              <a:avLst/>
              <a:gdLst/>
              <a:ahLst/>
              <a:cxnLst/>
              <a:rect l="0" t="0" r="0" b="0"/>
              <a:pathLst>
                <a:path w="2667" h="6858" extrusionOk="0">
                  <a:moveTo>
                    <a:pt x="2667" y="0"/>
                  </a:moveTo>
                  <a:cubicBezTo>
                    <a:pt x="932" y="1734"/>
                    <a:pt x="0" y="4405"/>
                    <a:pt x="0" y="6858"/>
                  </a:cubicBez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0" name="Shape 200"/>
            <p:cNvSpPr/>
            <p:nvPr/>
          </p:nvSpPr>
          <p:spPr>
            <a:xfrm>
              <a:off x="4965450" y="2628900"/>
              <a:ext cx="66675" cy="190500"/>
            </a:xfrm>
            <a:custGeom>
              <a:avLst/>
              <a:gdLst/>
              <a:ahLst/>
              <a:cxnLst/>
              <a:rect l="0" t="0" r="0" b="0"/>
              <a:pathLst>
                <a:path w="2667" h="7620" extrusionOk="0">
                  <a:moveTo>
                    <a:pt x="0" y="0"/>
                  </a:moveTo>
                  <a:cubicBezTo>
                    <a:pt x="850" y="2552"/>
                    <a:pt x="1463" y="5213"/>
                    <a:pt x="2667" y="762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1" name="Shape 201"/>
            <p:cNvSpPr/>
            <p:nvPr/>
          </p:nvSpPr>
          <p:spPr>
            <a:xfrm>
              <a:off x="4736850" y="2667000"/>
              <a:ext cx="209550" cy="123825"/>
            </a:xfrm>
            <a:custGeom>
              <a:avLst/>
              <a:gdLst/>
              <a:ahLst/>
              <a:cxnLst/>
              <a:rect l="0" t="0" r="0" b="0"/>
              <a:pathLst>
                <a:path w="8382" h="4953" extrusionOk="0">
                  <a:moveTo>
                    <a:pt x="8382" y="0"/>
                  </a:moveTo>
                  <a:cubicBezTo>
                    <a:pt x="5149" y="293"/>
                    <a:pt x="0" y="1707"/>
                    <a:pt x="0" y="4953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2" name="Shape 202"/>
            <p:cNvSpPr/>
            <p:nvPr/>
          </p:nvSpPr>
          <p:spPr>
            <a:xfrm>
              <a:off x="4736850" y="2581275"/>
              <a:ext cx="219075" cy="66675"/>
            </a:xfrm>
            <a:custGeom>
              <a:avLst/>
              <a:gdLst/>
              <a:ahLst/>
              <a:cxnLst/>
              <a:rect l="0" t="0" r="0" b="0"/>
              <a:pathLst>
                <a:path w="8763" h="2667" extrusionOk="0">
                  <a:moveTo>
                    <a:pt x="8763" y="0"/>
                  </a:moveTo>
                  <a:cubicBezTo>
                    <a:pt x="5709" y="0"/>
                    <a:pt x="2159" y="508"/>
                    <a:pt x="0" y="2667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cxnSp>
          <p:nvCxnSpPr>
            <p:cNvPr id="203" name="Shape 203"/>
            <p:cNvCxnSpPr>
              <a:stCxn id="189" idx="0"/>
              <a:endCxn id="189" idx="0"/>
            </p:cNvCxnSpPr>
            <p:nvPr/>
          </p:nvCxnSpPr>
          <p:spPr>
            <a:xfrm rot="10800000">
              <a:off x="5060700" y="1676400"/>
              <a:ext cx="0" cy="533400"/>
            </a:xfrm>
            <a:prstGeom prst="straightConnector1">
              <a:avLst/>
            </a:prstGeom>
            <a:noFill/>
            <a:ln w="76200" cap="flat" cmpd="sng">
              <a:solidFill>
                <a:srgbClr val="0B804B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4" name="Shape 204"/>
            <p:cNvSpPr/>
            <p:nvPr/>
          </p:nvSpPr>
          <p:spPr>
            <a:xfrm>
              <a:off x="5013075" y="2786075"/>
              <a:ext cx="165375" cy="104775"/>
            </a:xfrm>
            <a:custGeom>
              <a:avLst/>
              <a:gdLst/>
              <a:ahLst/>
              <a:cxnLst/>
              <a:rect l="0" t="0" r="0" b="0"/>
              <a:pathLst>
                <a:path w="6615" h="4191" extrusionOk="0">
                  <a:moveTo>
                    <a:pt x="0" y="0"/>
                  </a:moveTo>
                  <a:cubicBezTo>
                    <a:pt x="2465" y="0"/>
                    <a:pt x="8301" y="3088"/>
                    <a:pt x="6096" y="4191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5" name="Shape 205"/>
            <p:cNvSpPr/>
            <p:nvPr/>
          </p:nvSpPr>
          <p:spPr>
            <a:xfrm>
              <a:off x="4841625" y="274797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5334" h="6477" extrusionOk="0">
                  <a:moveTo>
                    <a:pt x="5334" y="0"/>
                  </a:moveTo>
                  <a:cubicBezTo>
                    <a:pt x="3229" y="1841"/>
                    <a:pt x="1250" y="3975"/>
                    <a:pt x="0" y="6477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6" name="Shape 206"/>
            <p:cNvSpPr/>
            <p:nvPr/>
          </p:nvSpPr>
          <p:spPr>
            <a:xfrm>
              <a:off x="4641600" y="2595575"/>
              <a:ext cx="152400" cy="47625"/>
            </a:xfrm>
            <a:custGeom>
              <a:avLst/>
              <a:gdLst/>
              <a:ahLst/>
              <a:cxnLst/>
              <a:rect l="0" t="0" r="0" b="0"/>
              <a:pathLst>
                <a:path w="6096" h="1905" extrusionOk="0">
                  <a:moveTo>
                    <a:pt x="6096" y="0"/>
                  </a:moveTo>
                  <a:cubicBezTo>
                    <a:pt x="3967" y="0"/>
                    <a:pt x="952" y="0"/>
                    <a:pt x="0" y="1905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7" name="Shape 207"/>
            <p:cNvSpPr/>
            <p:nvPr/>
          </p:nvSpPr>
          <p:spPr>
            <a:xfrm>
              <a:off x="5003550" y="2709875"/>
              <a:ext cx="262800" cy="57150"/>
            </a:xfrm>
            <a:custGeom>
              <a:avLst/>
              <a:gdLst/>
              <a:ahLst/>
              <a:cxnLst/>
              <a:rect l="0" t="0" r="0" b="0"/>
              <a:pathLst>
                <a:path w="10512" h="2286" extrusionOk="0">
                  <a:moveTo>
                    <a:pt x="0" y="0"/>
                  </a:moveTo>
                  <a:cubicBezTo>
                    <a:pt x="3388" y="0"/>
                    <a:pt x="12937" y="770"/>
                    <a:pt x="9906" y="228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8" name="Shape 208"/>
            <p:cNvSpPr/>
            <p:nvPr/>
          </p:nvSpPr>
          <p:spPr>
            <a:xfrm rot="-1686738" flipH="1">
              <a:off x="5083067" y="1631585"/>
              <a:ext cx="228564" cy="152329"/>
            </a:xfrm>
            <a:prstGeom prst="teardrop">
              <a:avLst>
                <a:gd name="adj" fmla="val 100000"/>
              </a:avLst>
            </a:prstGeom>
            <a:solidFill>
              <a:srgbClr val="16A765"/>
            </a:solidFill>
            <a:ln w="19050" cap="flat" cmpd="sng">
              <a:solidFill>
                <a:srgbClr val="0B80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rot="1377685">
              <a:off x="4816382" y="1626937"/>
              <a:ext cx="228396" cy="152565"/>
            </a:xfrm>
            <a:prstGeom prst="teardrop">
              <a:avLst>
                <a:gd name="adj" fmla="val 100000"/>
              </a:avLst>
            </a:prstGeom>
            <a:solidFill>
              <a:srgbClr val="16A765"/>
            </a:solidFill>
            <a:ln w="19050" cap="flat" cmpd="sng">
              <a:solidFill>
                <a:srgbClr val="0B80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0" name="Shape 210"/>
          <p:cNvSpPr txBox="1"/>
          <p:nvPr/>
        </p:nvSpPr>
        <p:spPr>
          <a:xfrm>
            <a:off x="711200" y="5384775"/>
            <a:ext cx="2573374" cy="1796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a root emerges from the seed coat</a:t>
            </a:r>
            <a:r>
              <a:rPr lang="en-US" sz="21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556000" y="5384775"/>
            <a:ext cx="2573374" cy="1796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Using energy stores, the seed produces a shoot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502400" y="5384775"/>
            <a:ext cx="2573374" cy="1796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Seed leaves appear allowing the plant to start photosynthesis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life cycle of a plant</a:t>
            </a:r>
            <a:endParaRPr lang="en-GB" dirty="0"/>
          </a:p>
        </p:txBody>
      </p:sp>
      <p:pic>
        <p:nvPicPr>
          <p:cNvPr id="4" name="Picture 3" descr="http://www.sparklebox.co.uk/4461-4470/_wp_generated/ppbb7ad371_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5" t="67230" r="4073" b="11566"/>
          <a:stretch/>
        </p:blipFill>
        <p:spPr bwMode="auto">
          <a:xfrm>
            <a:off x="3994484" y="1219200"/>
            <a:ext cx="1620252" cy="24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sparklebox.co.uk/4461-4470/_wp_generated/ppbb7ad371_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t="59024" r="61771" b="7097"/>
          <a:stretch/>
        </p:blipFill>
        <p:spPr bwMode="auto">
          <a:xfrm>
            <a:off x="6235031" y="2133600"/>
            <a:ext cx="2999874" cy="237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parklebox.co.uk/4461-4470/_wp_generated/ppbb7ad371_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61567" r="78678" b="8614"/>
          <a:stretch/>
        </p:blipFill>
        <p:spPr bwMode="auto">
          <a:xfrm>
            <a:off x="4652209" y="4860757"/>
            <a:ext cx="2342149" cy="229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sparklebox.co.uk/4461-4470/_wp_generated/ppbb7ad371_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1" t="59636" r="21622" b="10031"/>
          <a:stretch/>
        </p:blipFill>
        <p:spPr bwMode="auto">
          <a:xfrm>
            <a:off x="1684421" y="4620124"/>
            <a:ext cx="2422358" cy="253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sparklebox.co.uk/4461-4470/_wp_generated/ppbb7ad371_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4" t="61568" r="41494" b="9128"/>
          <a:stretch/>
        </p:blipFill>
        <p:spPr bwMode="auto">
          <a:xfrm>
            <a:off x="737936" y="1564103"/>
            <a:ext cx="2636253" cy="24785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3211095" y="2438399"/>
            <a:ext cx="946484" cy="401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451642" y="2947735"/>
            <a:ext cx="946484" cy="401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6417234">
            <a:off x="6494379" y="4660232"/>
            <a:ext cx="946484" cy="401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906252" y="5371908"/>
            <a:ext cx="946484" cy="401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3330183">
            <a:off x="1582820" y="4149082"/>
            <a:ext cx="946484" cy="4010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Flowering plant life-cycle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4 stages to the life-cycle of a flowering plant: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AutoNum type="arabicPeriod"/>
            </a:pPr>
            <a:r>
              <a:rPr lang="en-US" sz="29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POLLINATION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AutoNum type="arabicPeriod"/>
            </a:pPr>
            <a:r>
              <a:rPr lang="en-US" sz="29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FERTILISATION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AutoNum type="arabicPeriod"/>
            </a:pPr>
            <a:r>
              <a:rPr lang="en-US" sz="29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DISPERSAL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AutoNum type="arabicPeriod"/>
            </a:pPr>
            <a:r>
              <a:rPr lang="en-US" sz="2933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GERMINATION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Parts of a flower</a:t>
            </a:r>
          </a:p>
        </p:txBody>
      </p:sp>
      <p:grpSp>
        <p:nvGrpSpPr>
          <p:cNvPr id="36" name="Shape 36"/>
          <p:cNvGrpSpPr/>
          <p:nvPr/>
        </p:nvGrpSpPr>
        <p:grpSpPr>
          <a:xfrm>
            <a:off x="2394715" y="1727127"/>
            <a:ext cx="5637268" cy="5076731"/>
            <a:chOff x="2136071" y="1297830"/>
            <a:chExt cx="3805172" cy="3426798"/>
          </a:xfrm>
        </p:grpSpPr>
        <p:sp>
          <p:nvSpPr>
            <p:cNvPr id="37" name="Shape 37"/>
            <p:cNvSpPr/>
            <p:nvPr/>
          </p:nvSpPr>
          <p:spPr>
            <a:xfrm rot="5458066">
              <a:off x="4009899" y="3353679"/>
              <a:ext cx="330058" cy="507357"/>
            </a:xfrm>
            <a:prstGeom prst="teardrop">
              <a:avLst>
                <a:gd name="adj" fmla="val 200000"/>
              </a:avLst>
            </a:prstGeom>
            <a:solidFill>
              <a:srgbClr val="44B984"/>
            </a:solidFill>
            <a:ln w="19050" cap="flat" cmpd="sng">
              <a:solidFill>
                <a:srgbClr val="3DC7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355332" flipH="1">
              <a:off x="3683150" y="3382093"/>
              <a:ext cx="330039" cy="507338"/>
            </a:xfrm>
            <a:prstGeom prst="teardrop">
              <a:avLst>
                <a:gd name="adj" fmla="val 200000"/>
              </a:avLst>
            </a:prstGeom>
            <a:solidFill>
              <a:srgbClr val="44B984"/>
            </a:solidFill>
            <a:ln w="19050" cap="flat" cmpd="sng">
              <a:solidFill>
                <a:srgbClr val="44B98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2118991">
              <a:off x="2315511" y="2667443"/>
              <a:ext cx="1549798" cy="1076187"/>
            </a:xfrm>
            <a:prstGeom prst="teardrop">
              <a:avLst>
                <a:gd name="adj" fmla="val 100000"/>
              </a:avLst>
            </a:prstGeom>
            <a:solidFill>
              <a:srgbClr val="F6C5BE"/>
            </a:solidFill>
            <a:ln w="19050" cap="flat" cmpd="sng">
              <a:solidFill>
                <a:srgbClr val="EFA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 rot="-2118991" flipH="1">
              <a:off x="4212006" y="2626042"/>
              <a:ext cx="1549798" cy="1076187"/>
            </a:xfrm>
            <a:prstGeom prst="teardrop">
              <a:avLst>
                <a:gd name="adj" fmla="val 100000"/>
              </a:avLst>
            </a:prstGeom>
            <a:solidFill>
              <a:srgbClr val="F6C5BE"/>
            </a:solidFill>
            <a:ln w="19050" cap="flat" cmpd="sng">
              <a:solidFill>
                <a:srgbClr val="EFA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8101455">
              <a:off x="3305134" y="1572279"/>
              <a:ext cx="1388773" cy="1389816"/>
            </a:xfrm>
            <a:prstGeom prst="teardrop">
              <a:avLst>
                <a:gd name="adj" fmla="val 100000"/>
              </a:avLst>
            </a:prstGeom>
            <a:solidFill>
              <a:srgbClr val="F6C5BE"/>
            </a:solidFill>
            <a:ln w="19050" cap="flat" cmpd="sng">
              <a:solidFill>
                <a:srgbClr val="EFA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2" name="Shape 42"/>
            <p:cNvCxnSpPr>
              <a:stCxn id="43" idx="0"/>
              <a:endCxn id="43" idx="0"/>
            </p:cNvCxnSpPr>
            <p:nvPr/>
          </p:nvCxnSpPr>
          <p:spPr>
            <a:xfrm rot="10800000">
              <a:off x="3093892" y="3105021"/>
              <a:ext cx="890400" cy="287100"/>
            </a:xfrm>
            <a:prstGeom prst="straightConnector1">
              <a:avLst/>
            </a:prstGeom>
            <a:noFill/>
            <a:ln w="19050" cap="flat" cmpd="sng">
              <a:solidFill>
                <a:srgbClr val="149E6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4" name="Shape 44"/>
            <p:cNvSpPr/>
            <p:nvPr/>
          </p:nvSpPr>
          <p:spPr>
            <a:xfrm rot="-4228370">
              <a:off x="3047149" y="2991265"/>
              <a:ext cx="107644" cy="216952"/>
            </a:xfrm>
            <a:prstGeom prst="ellipse">
              <a:avLst/>
            </a:prstGeom>
            <a:solidFill>
              <a:srgbClr val="FAD165"/>
            </a:solidFill>
            <a:ln w="19050" cap="flat" cmpd="sng">
              <a:solidFill>
                <a:srgbClr val="CF89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5" name="Shape 45"/>
            <p:cNvCxnSpPr>
              <a:stCxn id="43" idx="0"/>
              <a:endCxn id="43" idx="0"/>
            </p:cNvCxnSpPr>
            <p:nvPr/>
          </p:nvCxnSpPr>
          <p:spPr>
            <a:xfrm rot="10800000" flipH="1">
              <a:off x="4087360" y="3105021"/>
              <a:ext cx="890400" cy="287100"/>
            </a:xfrm>
            <a:prstGeom prst="straightConnector1">
              <a:avLst/>
            </a:prstGeom>
            <a:noFill/>
            <a:ln w="19050" cap="flat" cmpd="sng">
              <a:solidFill>
                <a:srgbClr val="149E6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6" name="Shape 46"/>
            <p:cNvSpPr/>
            <p:nvPr/>
          </p:nvSpPr>
          <p:spPr>
            <a:xfrm rot="4228370" flipH="1">
              <a:off x="4916860" y="2991265"/>
              <a:ext cx="107644" cy="216952"/>
            </a:xfrm>
            <a:prstGeom prst="ellipse">
              <a:avLst/>
            </a:prstGeom>
            <a:solidFill>
              <a:srgbClr val="FAD165"/>
            </a:solidFill>
            <a:ln w="19050" cap="flat" cmpd="sng">
              <a:solidFill>
                <a:srgbClr val="CF89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7" name="Shape 47"/>
            <p:cNvGrpSpPr/>
            <p:nvPr/>
          </p:nvGrpSpPr>
          <p:grpSpPr>
            <a:xfrm rot="-1004984">
              <a:off x="3117163" y="2542456"/>
              <a:ext cx="907525" cy="784207"/>
              <a:chOff x="3203026" y="2442352"/>
              <a:chExt cx="907500" cy="784184"/>
            </a:xfrm>
          </p:grpSpPr>
          <p:cxnSp>
            <p:nvCxnSpPr>
              <p:cNvPr id="48" name="Shape 48"/>
              <p:cNvCxnSpPr>
                <a:stCxn id="43" idx="0"/>
                <a:endCxn id="43" idx="0"/>
              </p:cNvCxnSpPr>
              <p:nvPr/>
            </p:nvCxnSpPr>
            <p:spPr>
              <a:xfrm rot="-9795244">
                <a:off x="3251228" y="2665948"/>
                <a:ext cx="811097" cy="45337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49E6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49" name="Shape 49"/>
              <p:cNvSpPr/>
              <p:nvPr/>
            </p:nvSpPr>
            <p:spPr>
              <a:xfrm rot="-2521505">
                <a:off x="3288411" y="2449527"/>
                <a:ext cx="108395" cy="215447"/>
              </a:xfrm>
              <a:prstGeom prst="ellipse">
                <a:avLst/>
              </a:prstGeom>
              <a:solidFill>
                <a:srgbClr val="FAD165"/>
              </a:solidFill>
              <a:ln w="19050" cap="flat" cmpd="sng">
                <a:solidFill>
                  <a:srgbClr val="CF8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" name="Shape 50"/>
            <p:cNvGrpSpPr/>
            <p:nvPr/>
          </p:nvGrpSpPr>
          <p:grpSpPr>
            <a:xfrm rot="1004984" flipH="1">
              <a:off x="4033455" y="2590048"/>
              <a:ext cx="907525" cy="784241"/>
              <a:chOff x="3203026" y="2442318"/>
              <a:chExt cx="907500" cy="784218"/>
            </a:xfrm>
          </p:grpSpPr>
          <p:cxnSp>
            <p:nvCxnSpPr>
              <p:cNvPr id="51" name="Shape 51"/>
              <p:cNvCxnSpPr>
                <a:stCxn id="43" idx="0"/>
                <a:endCxn id="43" idx="0"/>
              </p:cNvCxnSpPr>
              <p:nvPr/>
            </p:nvCxnSpPr>
            <p:spPr>
              <a:xfrm rot="-9795244">
                <a:off x="3251228" y="2665948"/>
                <a:ext cx="811097" cy="45337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49E6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52" name="Shape 52"/>
              <p:cNvSpPr/>
              <p:nvPr/>
            </p:nvSpPr>
            <p:spPr>
              <a:xfrm rot="-2524894">
                <a:off x="3288387" y="2449504"/>
                <a:ext cx="108327" cy="215427"/>
              </a:xfrm>
              <a:prstGeom prst="ellipse">
                <a:avLst/>
              </a:prstGeom>
              <a:solidFill>
                <a:srgbClr val="FAD165"/>
              </a:solidFill>
              <a:ln w="19050" cap="flat" cmpd="sng">
                <a:solidFill>
                  <a:srgbClr val="CF8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3" name="Shape 53"/>
            <p:cNvGrpSpPr/>
            <p:nvPr/>
          </p:nvGrpSpPr>
          <p:grpSpPr>
            <a:xfrm>
              <a:off x="3657532" y="2152056"/>
              <a:ext cx="770160" cy="1504676"/>
              <a:chOff x="3200400" y="2057400"/>
              <a:chExt cx="538800" cy="1069649"/>
            </a:xfrm>
          </p:grpSpPr>
          <p:sp>
            <p:nvSpPr>
              <p:cNvPr id="54" name="Shape 54"/>
              <p:cNvSpPr/>
              <p:nvPr/>
            </p:nvSpPr>
            <p:spPr>
              <a:xfrm rot="-2654064">
                <a:off x="3279288" y="2667138"/>
                <a:ext cx="381023" cy="381023"/>
              </a:xfrm>
              <a:prstGeom prst="teardrop">
                <a:avLst>
                  <a:gd name="adj" fmla="val 100000"/>
                </a:avLst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3431691" y="2057400"/>
                <a:ext cx="76199" cy="609599"/>
              </a:xfrm>
              <a:prstGeom prst="rect">
                <a:avLst/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355491" y="2057400"/>
                <a:ext cx="228600" cy="152399"/>
              </a:xfrm>
              <a:prstGeom prst="ellipse">
                <a:avLst/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7" name="Shape 57"/>
            <p:cNvSpPr/>
            <p:nvPr/>
          </p:nvSpPr>
          <p:spPr>
            <a:xfrm>
              <a:off x="3984292" y="3545533"/>
              <a:ext cx="108920" cy="1179095"/>
            </a:xfrm>
            <a:prstGeom prst="rect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2672485">
              <a:off x="3851267" y="3095208"/>
              <a:ext cx="374826" cy="374826"/>
            </a:xfrm>
            <a:prstGeom prst="teardrop">
              <a:avLst>
                <a:gd name="adj" fmla="val 100000"/>
              </a:avLst>
            </a:prstGeom>
            <a:solidFill>
              <a:srgbClr val="A0EAC9"/>
            </a:solidFill>
            <a:ln w="19050" cap="flat" cmpd="sng">
              <a:solidFill>
                <a:srgbClr val="A0EA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4093213" y="3116771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3875373" y="3116771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4093213" y="3223961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875373" y="3223961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4093213" y="3331152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3875373" y="3331152"/>
              <a:ext cx="108920" cy="10719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/>
          <p:nvPr/>
        </p:nvSpPr>
        <p:spPr>
          <a:xfrm>
            <a:off x="1524000" y="2539975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petal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727200" y="5181600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sepal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422400" y="4267200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filament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320800" y="3657600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anther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705600" y="2539975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stigma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705600" y="3048000"/>
            <a:ext cx="1594899" cy="582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style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566934" y="4595195"/>
            <a:ext cx="2286024" cy="1797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ovary (containing the ovules)</a:t>
            </a:r>
          </a:p>
        </p:txBody>
      </p:sp>
      <p:cxnSp>
        <p:nvCxnSpPr>
          <p:cNvPr id="72" name="Shape 72"/>
          <p:cNvCxnSpPr>
            <a:stCxn id="73" idx="0"/>
            <a:endCxn id="73" idx="0"/>
          </p:cNvCxnSpPr>
          <p:nvPr/>
        </p:nvCxnSpPr>
        <p:spPr>
          <a:xfrm>
            <a:off x="2946400" y="2948316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74"/>
          <p:cNvCxnSpPr>
            <a:stCxn id="75" idx="0"/>
            <a:endCxn id="75" idx="0"/>
          </p:cNvCxnSpPr>
          <p:nvPr/>
        </p:nvCxnSpPr>
        <p:spPr>
          <a:xfrm>
            <a:off x="2641600" y="4065916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" name="Shape 76"/>
          <p:cNvCxnSpPr>
            <a:stCxn id="77" idx="0"/>
            <a:endCxn id="77" idx="0"/>
          </p:cNvCxnSpPr>
          <p:nvPr/>
        </p:nvCxnSpPr>
        <p:spPr>
          <a:xfrm>
            <a:off x="2946400" y="4675516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8" name="Shape 78"/>
          <p:cNvCxnSpPr>
            <a:stCxn id="79" idx="0"/>
            <a:endCxn id="79" idx="0"/>
          </p:cNvCxnSpPr>
          <p:nvPr/>
        </p:nvCxnSpPr>
        <p:spPr>
          <a:xfrm>
            <a:off x="3149600" y="5589891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0" name="Shape 80"/>
          <p:cNvCxnSpPr>
            <a:stCxn id="81" idx="0"/>
            <a:endCxn id="81" idx="0"/>
          </p:cNvCxnSpPr>
          <p:nvPr/>
        </p:nvCxnSpPr>
        <p:spPr>
          <a:xfrm rot="10800000">
            <a:off x="5283050" y="3151516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" name="Shape 82"/>
          <p:cNvCxnSpPr>
            <a:stCxn id="83" idx="0"/>
            <a:endCxn id="83" idx="0"/>
          </p:cNvCxnSpPr>
          <p:nvPr/>
        </p:nvCxnSpPr>
        <p:spPr>
          <a:xfrm rot="10800000">
            <a:off x="5384650" y="3659491"/>
            <a:ext cx="135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>
            <a:stCxn id="85" idx="0"/>
            <a:endCxn id="85" idx="0"/>
          </p:cNvCxnSpPr>
          <p:nvPr/>
        </p:nvCxnSpPr>
        <p:spPr>
          <a:xfrm rot="10800000">
            <a:off x="5398764" y="4789414"/>
            <a:ext cx="1354800" cy="903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Parts of a flower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54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Male part: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anther carries </a:t>
            </a:r>
            <a:r>
              <a:rPr lang="en-US" sz="2666" u="sng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pollen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which contains the male germ cell.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54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 Part: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Inside the ovary are </a:t>
            </a:r>
            <a:r>
              <a:rPr lang="en-US" sz="2666" u="sng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ovules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which contain the female germ cell.</a:t>
            </a:r>
          </a:p>
        </p:txBody>
      </p:sp>
      <p:pic>
        <p:nvPicPr>
          <p:cNvPr id="2050" name="Picture 2" descr="http://study.com/cimages/multimages/16/pollin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5" y="3818104"/>
            <a:ext cx="7945688" cy="34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799"/>
            <a:ext cx="9550400" cy="1347537"/>
          </a:xfrm>
        </p:spPr>
        <p:txBody>
          <a:bodyPr/>
          <a:lstStyle/>
          <a:p>
            <a:r>
              <a:rPr lang="en-GB" sz="3600" dirty="0" smtClean="0"/>
              <a:t>The </a:t>
            </a:r>
            <a:r>
              <a:rPr lang="en-GB" sz="3600" dirty="0" smtClean="0">
                <a:solidFill>
                  <a:srgbClr val="00B0F0"/>
                </a:solidFill>
              </a:rPr>
              <a:t>male</a:t>
            </a:r>
            <a:r>
              <a:rPr lang="en-GB" sz="3600" dirty="0" smtClean="0"/>
              <a:t> and </a:t>
            </a:r>
            <a:r>
              <a:rPr lang="en-GB" sz="3600" dirty="0" smtClean="0">
                <a:solidFill>
                  <a:srgbClr val="FF0000"/>
                </a:solidFill>
              </a:rPr>
              <a:t>female</a:t>
            </a:r>
            <a:r>
              <a:rPr lang="en-GB" sz="3600" dirty="0" smtClean="0"/>
              <a:t> parts are involved in a process called </a:t>
            </a:r>
            <a:r>
              <a:rPr lang="en-GB" sz="3600" dirty="0" smtClean="0">
                <a:solidFill>
                  <a:srgbClr val="FFC000"/>
                </a:solidFill>
              </a:rPr>
              <a:t>pollination.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 smtClean="0"/>
              <a:t>What is pollination? 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2677543"/>
            <a:ext cx="7170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www.youtube.com/watch?v=V5yya4elRLw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2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799"/>
            <a:ext cx="9550400" cy="1395663"/>
          </a:xfrm>
        </p:spPr>
        <p:txBody>
          <a:bodyPr/>
          <a:lstStyle/>
          <a:p>
            <a:r>
              <a:rPr lang="en-GB" sz="4000" dirty="0" smtClean="0"/>
              <a:t>What </a:t>
            </a:r>
            <a:r>
              <a:rPr lang="en-GB" sz="4000" dirty="0" smtClean="0">
                <a:solidFill>
                  <a:srgbClr val="00B050"/>
                </a:solidFill>
              </a:rPr>
              <a:t>animals</a:t>
            </a:r>
            <a:r>
              <a:rPr lang="en-GB" sz="4000" dirty="0" smtClean="0"/>
              <a:t> are involved in </a:t>
            </a:r>
            <a:r>
              <a:rPr lang="en-GB" sz="4000" dirty="0" smtClean="0">
                <a:solidFill>
                  <a:srgbClr val="FFC000"/>
                </a:solidFill>
              </a:rPr>
              <a:t>pollination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Birds – Hummingbirds </a:t>
            </a:r>
          </a:p>
          <a:p>
            <a:r>
              <a:rPr lang="en-GB" dirty="0" smtClean="0"/>
              <a:t>Insects – Bees, Butterflies and Ants.</a:t>
            </a:r>
          </a:p>
          <a:p>
            <a:r>
              <a:rPr lang="en-GB" dirty="0" smtClean="0"/>
              <a:t>Mammals – Bats and Kinkajous. </a:t>
            </a:r>
            <a:endParaRPr lang="en-GB" dirty="0"/>
          </a:p>
        </p:txBody>
      </p:sp>
      <p:pic>
        <p:nvPicPr>
          <p:cNvPr id="3074" name="Picture 2" descr="https://upload.wikimedia.org/wikipedia/commons/3/32/Bee-a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3" y="3368842"/>
            <a:ext cx="2857801" cy="19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hummingbi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67" y="3368842"/>
            <a:ext cx="2558080" cy="2033674"/>
          </a:xfrm>
          <a:prstGeom prst="rect">
            <a:avLst/>
          </a:prstGeom>
        </p:spPr>
      </p:pic>
      <p:pic>
        <p:nvPicPr>
          <p:cNvPr id="3078" name="Picture 6" descr="http://images.nationalgeographic.com/wpf/media-live/photos/000/005/cache/kinkajou_596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80" y="3390899"/>
            <a:ext cx="3149599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Pollination</a:t>
            </a:r>
          </a:p>
        </p:txBody>
      </p:sp>
      <p:grpSp>
        <p:nvGrpSpPr>
          <p:cNvPr id="98" name="Shape 98"/>
          <p:cNvGrpSpPr/>
          <p:nvPr/>
        </p:nvGrpSpPr>
        <p:grpSpPr>
          <a:xfrm>
            <a:off x="1320593" y="2946400"/>
            <a:ext cx="6943806" cy="3612438"/>
            <a:chOff x="1036014" y="1447800"/>
            <a:chExt cx="4687078" cy="2438400"/>
          </a:xfrm>
        </p:grpSpPr>
        <p:sp>
          <p:nvSpPr>
            <p:cNvPr id="99" name="Shape 99"/>
            <p:cNvSpPr/>
            <p:nvPr/>
          </p:nvSpPr>
          <p:spPr>
            <a:xfrm rot="-10569805">
              <a:off x="3433929" y="2633829"/>
              <a:ext cx="152441" cy="152441"/>
            </a:xfrm>
            <a:prstGeom prst="teardrop">
              <a:avLst>
                <a:gd name="adj" fmla="val 10000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 rot="2594974">
              <a:off x="1205667" y="2514366"/>
              <a:ext cx="751050" cy="792944"/>
              <a:chOff x="3228700" y="2442318"/>
              <a:chExt cx="751025" cy="792918"/>
            </a:xfrm>
          </p:grpSpPr>
          <p:cxnSp>
            <p:nvCxnSpPr>
              <p:cNvPr id="101" name="Shape 101"/>
              <p:cNvCxnSpPr>
                <a:stCxn id="102" idx="0"/>
                <a:endCxn id="102" idx="0"/>
              </p:cNvCxnSpPr>
              <p:nvPr/>
            </p:nvCxnSpPr>
            <p:spPr>
              <a:xfrm rot="8214549">
                <a:off x="3650409" y="2427912"/>
                <a:ext cx="12734" cy="92914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49E6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03" name="Shape 103"/>
              <p:cNvSpPr/>
              <p:nvPr/>
            </p:nvSpPr>
            <p:spPr>
              <a:xfrm rot="-2524894">
                <a:off x="3288387" y="2449504"/>
                <a:ext cx="108327" cy="215427"/>
              </a:xfrm>
              <a:prstGeom prst="ellipse">
                <a:avLst/>
              </a:prstGeom>
              <a:solidFill>
                <a:srgbClr val="FAD165"/>
              </a:solidFill>
              <a:ln w="19050" cap="flat" cmpd="sng">
                <a:solidFill>
                  <a:srgbClr val="CF89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4952932" y="2381523"/>
              <a:ext cx="770160" cy="1504676"/>
              <a:chOff x="3200400" y="2057400"/>
              <a:chExt cx="538800" cy="1069649"/>
            </a:xfrm>
          </p:grpSpPr>
          <p:sp>
            <p:nvSpPr>
              <p:cNvPr id="105" name="Shape 105"/>
              <p:cNvSpPr/>
              <p:nvPr/>
            </p:nvSpPr>
            <p:spPr>
              <a:xfrm rot="-2654064">
                <a:off x="3279288" y="2667138"/>
                <a:ext cx="381023" cy="381023"/>
              </a:xfrm>
              <a:prstGeom prst="teardrop">
                <a:avLst>
                  <a:gd name="adj" fmla="val 100000"/>
                </a:avLst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431691" y="2057400"/>
                <a:ext cx="76199" cy="609599"/>
              </a:xfrm>
              <a:prstGeom prst="rect">
                <a:avLst/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355491" y="2057400"/>
                <a:ext cx="228600" cy="152399"/>
              </a:xfrm>
              <a:prstGeom prst="ellipse">
                <a:avLst/>
              </a:prstGeom>
              <a:solidFill>
                <a:srgbClr val="3DC789"/>
              </a:solidFill>
              <a:ln w="19050" cap="flat" cmpd="sng">
                <a:solidFill>
                  <a:srgbClr val="3DC7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8" name="Shape 108"/>
            <p:cNvSpPr/>
            <p:nvPr/>
          </p:nvSpPr>
          <p:spPr>
            <a:xfrm rot="-2670818">
              <a:off x="5146799" y="3323795"/>
              <a:ext cx="374850" cy="374850"/>
            </a:xfrm>
            <a:prstGeom prst="teardrop">
              <a:avLst>
                <a:gd name="adj" fmla="val 100000"/>
              </a:avLst>
            </a:prstGeom>
            <a:solidFill>
              <a:srgbClr val="A0EAC9"/>
            </a:solidFill>
            <a:ln w="19050" cap="flat" cmpd="sng">
              <a:solidFill>
                <a:srgbClr val="A0EA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388613" y="3345371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170773" y="3345371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388613" y="3452561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170773" y="3452561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5388613" y="3559752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5170773" y="3559752"/>
              <a:ext cx="108899" cy="107100"/>
            </a:xfrm>
            <a:prstGeom prst="ellipse">
              <a:avLst/>
            </a:prstGeom>
            <a:solidFill>
              <a:srgbClr val="16A765"/>
            </a:solidFill>
            <a:ln w="19050" cap="flat" cmpd="sng">
              <a:solidFill>
                <a:srgbClr val="16A7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257800" y="2362200"/>
              <a:ext cx="76199" cy="76199"/>
            </a:xfrm>
            <a:prstGeom prst="ellipse">
              <a:avLst/>
            </a:prstGeom>
            <a:solidFill>
              <a:srgbClr val="FAD16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434175" y="1831084"/>
              <a:ext cx="2057400" cy="3047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US" sz="1629" b="1">
                  <a:solidFill>
                    <a:srgbClr val="F3F3F3"/>
                  </a:solidFill>
                </a:rPr>
                <a:t>WIND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2438400" y="2214531"/>
              <a:ext cx="2057400" cy="3047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US" sz="1629" b="1">
                  <a:solidFill>
                    <a:srgbClr val="F3F3F3"/>
                  </a:solidFill>
                </a:rPr>
                <a:t>INSECT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4648200" y="2057400"/>
              <a:ext cx="76199" cy="76199"/>
            </a:xfrm>
            <a:prstGeom prst="ellipse">
              <a:avLst/>
            </a:prstGeom>
            <a:solidFill>
              <a:srgbClr val="FAD16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209800" y="2057400"/>
              <a:ext cx="76199" cy="76199"/>
            </a:xfrm>
            <a:prstGeom prst="ellipse">
              <a:avLst/>
            </a:prstGeom>
            <a:solidFill>
              <a:srgbClr val="FAD16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0" name="Shape 120"/>
            <p:cNvCxnSpPr>
              <a:stCxn id="102" idx="0"/>
              <a:endCxn id="102" idx="0"/>
            </p:cNvCxnSpPr>
            <p:nvPr/>
          </p:nvCxnSpPr>
          <p:spPr>
            <a:xfrm rot="10800000" flipH="1">
              <a:off x="1828800" y="2133600"/>
              <a:ext cx="228600" cy="15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1" name="Shape 121"/>
            <p:cNvCxnSpPr>
              <a:stCxn id="102" idx="0"/>
              <a:endCxn id="102" idx="0"/>
            </p:cNvCxnSpPr>
            <p:nvPr/>
          </p:nvCxnSpPr>
          <p:spPr>
            <a:xfrm>
              <a:off x="4876800" y="2133600"/>
              <a:ext cx="228600" cy="15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22" name="Shape 122"/>
            <p:cNvSpPr/>
            <p:nvPr/>
          </p:nvSpPr>
          <p:spPr>
            <a:xfrm>
              <a:off x="3276600" y="2791200"/>
              <a:ext cx="304799" cy="152399"/>
            </a:xfrm>
            <a:prstGeom prst="ellipse">
              <a:avLst/>
            </a:prstGeom>
            <a:solidFill>
              <a:srgbClr val="FAD165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3505200" y="2791200"/>
              <a:ext cx="76199" cy="761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429000" y="2791200"/>
              <a:ext cx="76199" cy="761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6806136">
              <a:off x="3300615" y="2614815"/>
              <a:ext cx="152369" cy="152369"/>
            </a:xfrm>
            <a:prstGeom prst="teardrop">
              <a:avLst>
                <a:gd name="adj" fmla="val 10000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6" name="Shape 126"/>
            <p:cNvCxnSpPr>
              <a:stCxn id="102" idx="0"/>
              <a:endCxn id="102" idx="0"/>
            </p:cNvCxnSpPr>
            <p:nvPr/>
          </p:nvCxnSpPr>
          <p:spPr>
            <a:xfrm flipH="1">
              <a:off x="3276600" y="2867400"/>
              <a:ext cx="76200" cy="76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7" name="Shape 127"/>
            <p:cNvCxnSpPr>
              <a:stCxn id="102" idx="0"/>
              <a:endCxn id="102" idx="0"/>
            </p:cNvCxnSpPr>
            <p:nvPr/>
          </p:nvCxnSpPr>
          <p:spPr>
            <a:xfrm flipH="1">
              <a:off x="3352800" y="2943600"/>
              <a:ext cx="76200" cy="76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8" name="Shape 128"/>
            <p:cNvCxnSpPr>
              <a:stCxn id="102" idx="0"/>
              <a:endCxn id="102" idx="0"/>
            </p:cNvCxnSpPr>
            <p:nvPr/>
          </p:nvCxnSpPr>
          <p:spPr>
            <a:xfrm flipH="1">
              <a:off x="3276600" y="2943600"/>
              <a:ext cx="76200" cy="76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9" name="Shape 129"/>
            <p:cNvCxnSpPr>
              <a:stCxn id="102" idx="0"/>
              <a:endCxn id="102" idx="0"/>
            </p:cNvCxnSpPr>
            <p:nvPr/>
          </p:nvCxnSpPr>
          <p:spPr>
            <a:xfrm flipH="1">
              <a:off x="3429000" y="2943600"/>
              <a:ext cx="76200" cy="76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30" name="Shape 130"/>
            <p:cNvSpPr/>
            <p:nvPr/>
          </p:nvSpPr>
          <p:spPr>
            <a:xfrm>
              <a:off x="3352835" y="1447800"/>
              <a:ext cx="457163" cy="304776"/>
            </a:xfrm>
            <a:prstGeom prst="cloud">
              <a:avLst/>
            </a:prstGeom>
            <a:solidFill>
              <a:srgbClr val="FFFFFF"/>
            </a:solidFill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1" name="Shape 131"/>
            <p:cNvCxnSpPr>
              <a:stCxn id="102" idx="0"/>
              <a:endCxn id="102" idx="0"/>
            </p:cNvCxnSpPr>
            <p:nvPr/>
          </p:nvCxnSpPr>
          <p:spPr>
            <a:xfrm rot="10800000">
              <a:off x="2819400" y="1524000"/>
              <a:ext cx="5334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2" name="Shape 132"/>
            <p:cNvCxnSpPr>
              <a:stCxn id="102" idx="0"/>
              <a:endCxn id="102" idx="0"/>
            </p:cNvCxnSpPr>
            <p:nvPr/>
          </p:nvCxnSpPr>
          <p:spPr>
            <a:xfrm rot="10800000">
              <a:off x="3124200" y="1600200"/>
              <a:ext cx="1524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" name="Shape 133"/>
            <p:cNvCxnSpPr>
              <a:stCxn id="102" idx="0"/>
              <a:endCxn id="102" idx="0"/>
            </p:cNvCxnSpPr>
            <p:nvPr/>
          </p:nvCxnSpPr>
          <p:spPr>
            <a:xfrm rot="10800000">
              <a:off x="2743200" y="1676400"/>
              <a:ext cx="5334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34" name="Shape 134"/>
          <p:cNvSpPr txBox="1"/>
          <p:nvPr/>
        </p:nvSpPr>
        <p:spPr>
          <a:xfrm>
            <a:off x="3556000" y="1422375"/>
            <a:ext cx="2771524" cy="1339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33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2.a)</a:t>
            </a:r>
            <a:r>
              <a:rPr lang="en-US" sz="2133" b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Wind can carry pollen between flowers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657600" y="5486400"/>
            <a:ext cx="2771524" cy="1339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2.b)</a:t>
            </a:r>
            <a:r>
              <a:rPr lang="en-US" sz="2133" b="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Insects can carry pollen between flowers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04800" y="2946400"/>
            <a:ext cx="2771524" cy="1339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</a:t>
            </a:r>
            <a:r>
              <a:rPr lang="en-US" sz="2133" b="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Pollen is taken from the anther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112000" y="3048000"/>
            <a:ext cx="2771524" cy="1339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</a:t>
            </a:r>
            <a:r>
              <a:rPr lang="en-US" sz="2133" b="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pollen sticks to the stigma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sacsplash.org/sites/main/files/flower3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2453"/>
            <a:ext cx="9575717" cy="32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halkboard">
      <a:dk1>
        <a:srgbClr val="000000"/>
      </a:dk1>
      <a:lt1>
        <a:srgbClr val="FFFFFF"/>
      </a:lt1>
      <a:dk2>
        <a:srgbClr val="282828"/>
      </a:dk2>
      <a:lt2>
        <a:srgbClr val="C7C7C7"/>
      </a:lt2>
      <a:accent1>
        <a:srgbClr val="3A2B17"/>
      </a:accent1>
      <a:accent2>
        <a:srgbClr val="614D2B"/>
      </a:accent2>
      <a:accent3>
        <a:srgbClr val="886E3E"/>
      </a:accent3>
      <a:accent4>
        <a:srgbClr val="AC8B47"/>
      </a:accent4>
      <a:accent5>
        <a:srgbClr val="CFA74F"/>
      </a:accent5>
      <a:accent6>
        <a:srgbClr val="E4C26B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285</Words>
  <Application>Microsoft Office PowerPoint</Application>
  <PresentationFormat>Custom</PresentationFormat>
  <Paragraphs>56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Custom Theme</vt:lpstr>
      <vt:lpstr>Pollination and Seed Dispersal</vt:lpstr>
      <vt:lpstr>The life cycle of a plant</vt:lpstr>
      <vt:lpstr>Flowering plant life-cycle</vt:lpstr>
      <vt:lpstr>Parts of a flower</vt:lpstr>
      <vt:lpstr>Parts of a flower</vt:lpstr>
      <vt:lpstr>The male and female parts are involved in a process called pollination.</vt:lpstr>
      <vt:lpstr>What animals are involved in pollination?</vt:lpstr>
      <vt:lpstr>Pollination</vt:lpstr>
      <vt:lpstr>PowerPoint Presentation</vt:lpstr>
      <vt:lpstr>Fertilisation</vt:lpstr>
      <vt:lpstr>Seed dispersal</vt:lpstr>
      <vt:lpstr>PowerPoint Presentation</vt:lpstr>
      <vt:lpstr>Germination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Pollination and Seed Dispersal</dc:title>
  <dc:creator>The Educators Corner</dc:creator>
  <cp:lastModifiedBy>Hannah Rosenberg</cp:lastModifiedBy>
  <cp:revision>14</cp:revision>
  <dcterms:modified xsi:type="dcterms:W3CDTF">2019-04-03T18:15:42Z</dcterms:modified>
</cp:coreProperties>
</file>