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74" r:id="rId5"/>
    <p:sldId id="275" r:id="rId6"/>
    <p:sldId id="28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60" r:id="rId15"/>
    <p:sldId id="287" r:id="rId16"/>
    <p:sldId id="261" r:id="rId17"/>
    <p:sldId id="264" r:id="rId18"/>
    <p:sldId id="263" r:id="rId19"/>
    <p:sldId id="285" r:id="rId20"/>
    <p:sldId id="265" r:id="rId21"/>
    <p:sldId id="28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9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471" autoAdjust="0"/>
  </p:normalViewPr>
  <p:slideViewPr>
    <p:cSldViewPr snapToGrid="0">
      <p:cViewPr varScale="1">
        <p:scale>
          <a:sx n="56" d="100"/>
          <a:sy n="56" d="100"/>
        </p:scale>
        <p:origin x="18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80C1B-02ED-4F8C-B545-DAFF41A28D7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4BDB6-94DE-429C-83C4-9F7D1E90F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070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4BDB6-94DE-429C-83C4-9F7D1E90F7E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953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4BDB6-94DE-429C-83C4-9F7D1E90F7E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005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find out more about any of these apps then visit;</a:t>
            </a:r>
          </a:p>
          <a:p>
            <a:r>
              <a:rPr lang="en-GB" dirty="0" smtClean="0"/>
              <a:t>www.commonsensemedia.org</a:t>
            </a:r>
            <a:r>
              <a:rPr lang="en-GB" baseline="0" dirty="0" smtClean="0"/>
              <a:t> </a:t>
            </a:r>
          </a:p>
          <a:p>
            <a:r>
              <a:rPr lang="en-GB" dirty="0" smtClean="0"/>
              <a:t>www.net-aware.org.uk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4BDB6-94DE-429C-83C4-9F7D1E90F7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508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4BDB6-94DE-429C-83C4-9F7D1E90F7E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383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4BDB6-94DE-429C-83C4-9F7D1E90F7E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675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6082-7F5E-4F2A-9F29-6B5D0CB0755D}" type="datetime1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9D1A-343F-4ED6-9A36-2391663CB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544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72731-429B-4D8F-8A76-F1847AD9CDE2}" type="datetime1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9D1A-343F-4ED6-9A36-2391663CB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914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F64EB-08C8-4CAD-B13C-08DE724392A3}" type="datetime1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9D1A-343F-4ED6-9A36-2391663CB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03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32A7-AA64-4879-9267-4029DFAFFC7C}" type="datetime1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9D1A-343F-4ED6-9A36-2391663CB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58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C8A7-F023-421D-83B6-203276DED1A4}" type="datetime1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9D1A-343F-4ED6-9A36-2391663CB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999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F6E-7E78-442E-925D-961DB2E5A376}" type="datetime1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9D1A-343F-4ED6-9A36-2391663CB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71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3DF52-5A31-4B27-86C3-093A326E589B}" type="datetime1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9D1A-343F-4ED6-9A36-2391663CB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41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EB08-A8F9-46F2-8001-DFFEB326A6FE}" type="datetime1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9D1A-343F-4ED6-9A36-2391663CB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61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A732-666B-4424-8329-5A83B5B277D7}" type="datetime1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9D1A-343F-4ED6-9A36-2391663CB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46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A58D-815D-4DD8-812A-5B4B349FA27F}" type="datetime1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9D1A-343F-4ED6-9A36-2391663CB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89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E66A-E122-4744-B519-5360D2AEC5E9}" type="datetime1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9D1A-343F-4ED6-9A36-2391663CB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84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9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CA825-9C55-4197-A3B8-29E34D4614CF}" type="datetime1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69D1A-343F-4ED6-9A36-2391663CB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62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20" y="1709184"/>
            <a:ext cx="7998053" cy="42558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3315" y="610709"/>
            <a:ext cx="4694549" cy="1249989"/>
            <a:chOff x="1233898" y="1137834"/>
            <a:chExt cx="5633807" cy="1597991"/>
          </a:xfrm>
        </p:grpSpPr>
        <p:grpSp>
          <p:nvGrpSpPr>
            <p:cNvPr id="6" name="Group 5"/>
            <p:cNvGrpSpPr/>
            <p:nvPr/>
          </p:nvGrpSpPr>
          <p:grpSpPr>
            <a:xfrm rot="21155376">
              <a:off x="2355828" y="1137834"/>
              <a:ext cx="4511877" cy="1202019"/>
              <a:chOff x="746410" y="804783"/>
              <a:chExt cx="7434988" cy="186196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852736" y="905793"/>
                <a:ext cx="7328662" cy="1760952"/>
              </a:xfrm>
              <a:prstGeom prst="rect">
                <a:avLst/>
              </a:prstGeom>
              <a:solidFill>
                <a:schemeClr val="dk1">
                  <a:alpha val="43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410" y="804783"/>
                <a:ext cx="7328662" cy="176095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9925">
              <a:off x="1233898" y="1473873"/>
              <a:ext cx="1260242" cy="126195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725666" y="2630797"/>
            <a:ext cx="414707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</a:rPr>
              <a:t>Lesson 1</a:t>
            </a:r>
          </a:p>
          <a:p>
            <a:pPr algn="ctr"/>
            <a:r>
              <a:rPr lang="en-GB" sz="4800" dirty="0" smtClean="0">
                <a:solidFill>
                  <a:schemeClr val="bg1"/>
                </a:solidFill>
              </a:rPr>
              <a:t>Online content</a:t>
            </a:r>
          </a:p>
          <a:p>
            <a:pPr algn="ctr"/>
            <a:r>
              <a:rPr lang="en-GB" sz="2200" dirty="0" smtClean="0">
                <a:solidFill>
                  <a:schemeClr val="bg1"/>
                </a:solidFill>
              </a:rPr>
              <a:t>Upper Key Stage 2 (9-11 year olds)</a:t>
            </a:r>
            <a:endParaRPr lang="en-GB" sz="22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38" y="6118695"/>
            <a:ext cx="5550582" cy="61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6244" y="188538"/>
            <a:ext cx="1187778" cy="1178349"/>
            <a:chOff x="292232" y="226245"/>
            <a:chExt cx="1187778" cy="1178349"/>
          </a:xfrm>
        </p:grpSpPr>
        <p:sp>
          <p:nvSpPr>
            <p:cNvPr id="11" name="Oval 10"/>
            <p:cNvSpPr/>
            <p:nvPr/>
          </p:nvSpPr>
          <p:spPr>
            <a:xfrm>
              <a:off x="292232" y="235672"/>
              <a:ext cx="1131216" cy="11689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8476" y="226245"/>
              <a:ext cx="96153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b="1" dirty="0" smtClean="0">
                  <a:solidFill>
                    <a:schemeClr val="bg1"/>
                  </a:solidFill>
                </a:rPr>
                <a:t>3</a:t>
              </a:r>
              <a:endParaRPr lang="en-GB" sz="6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40265" y="428483"/>
            <a:ext cx="7136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Online messages and comments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2" y="1774479"/>
            <a:ext cx="8981130" cy="267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9" y="1487911"/>
            <a:ext cx="9157740" cy="49905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6244" y="188538"/>
            <a:ext cx="1187778" cy="1178349"/>
            <a:chOff x="292232" y="226245"/>
            <a:chExt cx="1187778" cy="1178349"/>
          </a:xfrm>
        </p:grpSpPr>
        <p:sp>
          <p:nvSpPr>
            <p:cNvPr id="11" name="Oval 10"/>
            <p:cNvSpPr/>
            <p:nvPr/>
          </p:nvSpPr>
          <p:spPr>
            <a:xfrm>
              <a:off x="292232" y="235672"/>
              <a:ext cx="1131216" cy="11689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8476" y="226245"/>
              <a:ext cx="96153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b="1" dirty="0" smtClean="0">
                  <a:solidFill>
                    <a:schemeClr val="bg1"/>
                  </a:solidFill>
                </a:rPr>
                <a:t>4</a:t>
              </a:r>
              <a:endParaRPr lang="en-GB" sz="6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40265" y="428483"/>
            <a:ext cx="7136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A website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6244" y="188538"/>
            <a:ext cx="1187778" cy="1178349"/>
            <a:chOff x="292232" y="226245"/>
            <a:chExt cx="1187778" cy="1178349"/>
          </a:xfrm>
        </p:grpSpPr>
        <p:sp>
          <p:nvSpPr>
            <p:cNvPr id="11" name="Oval 10"/>
            <p:cNvSpPr/>
            <p:nvPr/>
          </p:nvSpPr>
          <p:spPr>
            <a:xfrm>
              <a:off x="292232" y="235672"/>
              <a:ext cx="1131216" cy="11689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8476" y="226245"/>
              <a:ext cx="96153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b="1" dirty="0" smtClean="0">
                  <a:solidFill>
                    <a:schemeClr val="bg1"/>
                  </a:solidFill>
                </a:rPr>
                <a:t>5</a:t>
              </a:r>
              <a:endParaRPr lang="en-GB" sz="6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40265" y="428483"/>
            <a:ext cx="7136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An online video review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89" y="1136369"/>
            <a:ext cx="6318032" cy="55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7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1033" y="2507684"/>
            <a:ext cx="390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Which would you trust? Why?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Put them in order of trustworthiness 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" y="4197525"/>
            <a:ext cx="4798547" cy="2614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" y="74627"/>
            <a:ext cx="4998209" cy="24774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60717" y="127309"/>
            <a:ext cx="4074470" cy="2294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17" y="127309"/>
            <a:ext cx="4074470" cy="2294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" y="2585057"/>
            <a:ext cx="5304350" cy="15794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07" y="3523347"/>
            <a:ext cx="3762078" cy="328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rot="21447804">
            <a:off x="1499800" y="531338"/>
            <a:ext cx="6368344" cy="707886"/>
            <a:chOff x="1611985" y="651964"/>
            <a:chExt cx="6368344" cy="707886"/>
          </a:xfrm>
        </p:grpSpPr>
        <p:sp>
          <p:nvSpPr>
            <p:cNvPr id="4" name="Rectangle 3"/>
            <p:cNvSpPr/>
            <p:nvPr/>
          </p:nvSpPr>
          <p:spPr>
            <a:xfrm>
              <a:off x="1611985" y="651964"/>
              <a:ext cx="6368344" cy="7078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668281" y="651964"/>
              <a:ext cx="625575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What are we looking out for?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7639" y="2696714"/>
            <a:ext cx="23778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How do I find </a:t>
            </a:r>
            <a:r>
              <a:rPr lang="en-GB" sz="2800" b="1" dirty="0" smtClean="0"/>
              <a:t>reliable</a:t>
            </a:r>
            <a:r>
              <a:rPr lang="en-GB" sz="2800" dirty="0" smtClean="0"/>
              <a:t> information online?</a:t>
            </a:r>
            <a:endParaRPr lang="en-GB" sz="2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0" y="405477"/>
            <a:ext cx="1193476" cy="119509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471187" y="1201184"/>
            <a:ext cx="1395804" cy="1360375"/>
            <a:chOff x="7288307" y="1216227"/>
            <a:chExt cx="1395804" cy="136037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042" y="1216227"/>
              <a:ext cx="1015985" cy="101598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288307" y="2176492"/>
              <a:ext cx="13958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10 minutes </a:t>
              </a:r>
              <a:endParaRPr lang="en-GB" sz="20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316572" y="2692352"/>
            <a:ext cx="55068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schemeClr val="bg1"/>
                </a:solidFill>
              </a:rPr>
              <a:t>Task – What are we looking out for?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Write a checklist of things you would look out for when judging if something online is trustworthy.</a:t>
            </a:r>
            <a:endParaRPr lang="en-GB" sz="2800" b="1" u="sng" dirty="0" smtClean="0">
              <a:solidFill>
                <a:schemeClr val="bg1"/>
              </a:solidFill>
            </a:endParaRPr>
          </a:p>
          <a:p>
            <a:endParaRPr lang="en-GB" sz="2800" dirty="0" smtClean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20564" y="4512596"/>
            <a:ext cx="1233998" cy="1873452"/>
            <a:chOff x="3738319" y="4564325"/>
            <a:chExt cx="1233998" cy="1873452"/>
          </a:xfrm>
        </p:grpSpPr>
        <p:grpSp>
          <p:nvGrpSpPr>
            <p:cNvPr id="23" name="Group 22"/>
            <p:cNvGrpSpPr/>
            <p:nvPr/>
          </p:nvGrpSpPr>
          <p:grpSpPr>
            <a:xfrm>
              <a:off x="3738319" y="4564325"/>
              <a:ext cx="1233998" cy="1831896"/>
              <a:chOff x="568169" y="3776957"/>
              <a:chExt cx="1233998" cy="1831896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68171" y="3877655"/>
                <a:ext cx="302299" cy="286219"/>
              </a:xfrm>
              <a:prstGeom prst="rect">
                <a:avLst/>
              </a:prstGeom>
              <a:noFill/>
              <a:ln w="603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793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50735" y="3776957"/>
                <a:ext cx="66500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GB" sz="2000" dirty="0" smtClean="0">
                    <a:solidFill>
                      <a:schemeClr val="bg1"/>
                    </a:solidFill>
                  </a:rPr>
                  <a:t>…</a:t>
                </a:r>
                <a:endParaRPr lang="en-GB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50734" y="4491449"/>
                <a:ext cx="851433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GB" sz="2000" dirty="0" smtClean="0">
                    <a:solidFill>
                      <a:schemeClr val="bg1"/>
                    </a:solidFill>
                  </a:rPr>
                  <a:t>…</a:t>
                </a:r>
                <a:endParaRPr lang="en-GB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50733" y="5208743"/>
                <a:ext cx="72714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GB" sz="2000" dirty="0" smtClean="0">
                    <a:solidFill>
                      <a:schemeClr val="bg1"/>
                    </a:solidFill>
                  </a:rPr>
                  <a:t>…</a:t>
                </a:r>
                <a:endParaRPr lang="en-GB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68170" y="4561232"/>
                <a:ext cx="302299" cy="286219"/>
              </a:xfrm>
              <a:prstGeom prst="rect">
                <a:avLst/>
              </a:prstGeom>
              <a:noFill/>
              <a:ln w="603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793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8169" y="5322634"/>
                <a:ext cx="302299" cy="286219"/>
              </a:xfrm>
              <a:prstGeom prst="rect">
                <a:avLst/>
              </a:prstGeom>
              <a:noFill/>
              <a:ln w="603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79375"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3738319" y="461509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1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38319" y="530200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738319" y="606844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3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Oval Callout 31"/>
          <p:cNvSpPr/>
          <p:nvPr/>
        </p:nvSpPr>
        <p:spPr>
          <a:xfrm>
            <a:off x="118581" y="2378022"/>
            <a:ext cx="2995995" cy="2376433"/>
          </a:xfrm>
          <a:prstGeom prst="wedgeEllipseCallout">
            <a:avLst>
              <a:gd name="adj1" fmla="val 41291"/>
              <a:gd name="adj2" fmla="val 61560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76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5062" y="2916483"/>
            <a:ext cx="53519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schemeClr val="bg1"/>
                </a:solidFill>
              </a:rPr>
              <a:t>Task – Searching for the truth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Look at the following search results for downloading Toy Story and decide which link to click on. Think about;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Which one will let you download the film?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Will it cost any money?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Are there any websites which you wouldn’t trust?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How have the websites been ordered?</a:t>
            </a:r>
          </a:p>
          <a:p>
            <a:endParaRPr lang="en-GB" sz="2800" b="1" u="sng" dirty="0" smtClean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471187" y="1379800"/>
            <a:ext cx="1395804" cy="1360375"/>
            <a:chOff x="7288307" y="1216227"/>
            <a:chExt cx="1395804" cy="13603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042" y="1216227"/>
              <a:ext cx="1015985" cy="101598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88307" y="2176492"/>
              <a:ext cx="13958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10 minutes </a:t>
              </a:r>
              <a:endParaRPr lang="en-GB" sz="20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3012">
            <a:off x="1496367" y="545162"/>
            <a:ext cx="6958584" cy="820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1" y="573512"/>
            <a:ext cx="1193476" cy="119509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327320" y="2340065"/>
            <a:ext cx="3842382" cy="3842382"/>
            <a:chOff x="-290536" y="2222259"/>
            <a:chExt cx="3842382" cy="38423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89361" flipH="1">
              <a:off x="-290536" y="2222259"/>
              <a:ext cx="3842382" cy="384238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016495" y="2551629"/>
              <a:ext cx="193089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/>
                <a:t>I want to </a:t>
              </a:r>
              <a:r>
                <a:rPr lang="en-GB" sz="2000" b="1" dirty="0"/>
                <a:t>download</a:t>
              </a:r>
              <a:r>
                <a:rPr lang="en-GB" sz="2000" dirty="0"/>
                <a:t> and watch Toy Story! Which </a:t>
              </a:r>
              <a:r>
                <a:rPr lang="en-GB" sz="2000" b="1" dirty="0"/>
                <a:t>link</a:t>
              </a:r>
              <a:r>
                <a:rPr lang="en-GB" sz="2000" dirty="0"/>
                <a:t> shall I </a:t>
              </a:r>
              <a:r>
                <a:rPr lang="en-GB" sz="2000" b="1" dirty="0"/>
                <a:t>click</a:t>
              </a:r>
              <a:r>
                <a:rPr lang="en-GB" sz="2000" dirty="0"/>
                <a:t> 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97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1447804">
            <a:off x="2268861" y="119073"/>
            <a:ext cx="4617841" cy="651835"/>
            <a:chOff x="1611985" y="647403"/>
            <a:chExt cx="6368344" cy="712447"/>
          </a:xfrm>
        </p:grpSpPr>
        <p:sp>
          <p:nvSpPr>
            <p:cNvPr id="5" name="Rectangle 4"/>
            <p:cNvSpPr/>
            <p:nvPr/>
          </p:nvSpPr>
          <p:spPr>
            <a:xfrm>
              <a:off x="1611985" y="651964"/>
              <a:ext cx="6368344" cy="7078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742470" y="647403"/>
              <a:ext cx="6107964" cy="7064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chemeClr val="bg1"/>
                  </a:solidFill>
                </a:rPr>
                <a:t>Searching for the truth</a:t>
              </a:r>
              <a:endParaRPr lang="en-GB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2578" y="903445"/>
            <a:ext cx="8154186" cy="5954555"/>
            <a:chOff x="452578" y="903445"/>
            <a:chExt cx="8154186" cy="5954555"/>
          </a:xfrm>
        </p:grpSpPr>
        <p:grpSp>
          <p:nvGrpSpPr>
            <p:cNvPr id="11" name="Group 10"/>
            <p:cNvGrpSpPr/>
            <p:nvPr/>
          </p:nvGrpSpPr>
          <p:grpSpPr>
            <a:xfrm>
              <a:off x="452578" y="903445"/>
              <a:ext cx="8154186" cy="5954555"/>
              <a:chOff x="452578" y="903445"/>
              <a:chExt cx="8154186" cy="595455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52578" y="903445"/>
                <a:ext cx="8154186" cy="5954555"/>
                <a:chOff x="452578" y="903445"/>
                <a:chExt cx="8154186" cy="5954555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2578" y="903445"/>
                  <a:ext cx="8154186" cy="5954555"/>
                </a:xfrm>
                <a:prstGeom prst="rect">
                  <a:avLst/>
                </a:prstGeom>
              </p:spPr>
            </p:pic>
            <p:sp>
              <p:nvSpPr>
                <p:cNvPr id="2" name="Rounded Rectangle 1"/>
                <p:cNvSpPr/>
                <p:nvPr/>
              </p:nvSpPr>
              <p:spPr>
                <a:xfrm>
                  <a:off x="1388395" y="2239347"/>
                  <a:ext cx="141825" cy="100771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sz="5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Rounded Rectangle 7"/>
                <p:cNvSpPr/>
                <p:nvPr/>
              </p:nvSpPr>
              <p:spPr>
                <a:xfrm>
                  <a:off x="1388395" y="3194180"/>
                  <a:ext cx="141825" cy="100771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sz="5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1320862" y="2197399"/>
                <a:ext cx="284354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00" b="1" dirty="0" smtClean="0">
                    <a:solidFill>
                      <a:schemeClr val="bg1"/>
                    </a:solidFill>
                  </a:rPr>
                  <a:t>Ad</a:t>
                </a:r>
                <a:endParaRPr lang="en-GB" sz="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324691" y="3156860"/>
              <a:ext cx="28435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b="1" dirty="0" smtClean="0">
                  <a:solidFill>
                    <a:schemeClr val="bg1"/>
                  </a:solidFill>
                </a:rPr>
                <a:t>Ad</a:t>
              </a:r>
              <a:endParaRPr lang="en-GB" sz="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606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447804">
            <a:off x="1508291" y="416294"/>
            <a:ext cx="6368344" cy="707886"/>
            <a:chOff x="1611985" y="651964"/>
            <a:chExt cx="6368344" cy="707886"/>
          </a:xfrm>
        </p:grpSpPr>
        <p:sp>
          <p:nvSpPr>
            <p:cNvPr id="4" name="Rectangle 3"/>
            <p:cNvSpPr/>
            <p:nvPr/>
          </p:nvSpPr>
          <p:spPr>
            <a:xfrm>
              <a:off x="1611985" y="651964"/>
              <a:ext cx="6368344" cy="7078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668281" y="651964"/>
              <a:ext cx="625575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What are we looking out for?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0" y="1262266"/>
            <a:ext cx="5774251" cy="65940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1559" y="3546442"/>
            <a:ext cx="47392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Is there anything we can add to our checklist to make sure we click on the most reliable search result?</a:t>
            </a:r>
            <a:endParaRPr lang="en-GB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3896656" y="2246324"/>
            <a:ext cx="10840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ym typeface="Wingdings" panose="05000000000000000000" pitchFamily="2" charset="2"/>
              </a:rPr>
              <a:t>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337614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97775" y="468381"/>
            <a:ext cx="4396096" cy="707887"/>
            <a:chOff x="3430270" y="1147110"/>
            <a:chExt cx="4396096" cy="707887"/>
          </a:xfrm>
        </p:grpSpPr>
        <p:sp>
          <p:nvSpPr>
            <p:cNvPr id="5" name="Rectangle 4"/>
            <p:cNvSpPr/>
            <p:nvPr/>
          </p:nvSpPr>
          <p:spPr>
            <a:xfrm rot="21447804">
              <a:off x="3430270" y="1147110"/>
              <a:ext cx="4396096" cy="7078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21447804">
              <a:off x="3506591" y="1147111"/>
              <a:ext cx="293849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 smtClean="0">
                  <a:solidFill>
                    <a:schemeClr val="bg1"/>
                  </a:solidFill>
                </a:rPr>
                <a:t>How can we check?</a:t>
              </a:r>
              <a:endParaRPr lang="en-GB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9" y="283287"/>
            <a:ext cx="1331603" cy="13334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929888" y="3327648"/>
            <a:ext cx="2716660" cy="2796115"/>
            <a:chOff x="5929888" y="3327648"/>
            <a:chExt cx="2716660" cy="2796115"/>
          </a:xfrm>
        </p:grpSpPr>
        <p:sp>
          <p:nvSpPr>
            <p:cNvPr id="10" name="TextBox 9"/>
            <p:cNvSpPr txBox="1"/>
            <p:nvPr/>
          </p:nvSpPr>
          <p:spPr>
            <a:xfrm>
              <a:off x="5929888" y="4923434"/>
              <a:ext cx="27166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Talk to someone about what you found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383245" y="3327648"/>
              <a:ext cx="1809946" cy="1156713"/>
              <a:chOff x="2276761" y="1420957"/>
              <a:chExt cx="4330408" cy="1305320"/>
            </a:xfrm>
          </p:grpSpPr>
          <p:sp>
            <p:nvSpPr>
              <p:cNvPr id="13" name="Rectangular Callout 12"/>
              <p:cNvSpPr/>
              <p:nvPr/>
            </p:nvSpPr>
            <p:spPr>
              <a:xfrm>
                <a:off x="2276761" y="1473115"/>
                <a:ext cx="4330408" cy="1253162"/>
              </a:xfrm>
              <a:prstGeom prst="wedgeRectCallout">
                <a:avLst>
                  <a:gd name="adj1" fmla="val 43849"/>
                  <a:gd name="adj2" fmla="val 91805"/>
                </a:avLst>
              </a:prstGeom>
              <a:solidFill>
                <a:schemeClr val="tx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38572" y="1420957"/>
                <a:ext cx="380678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200" b="1" dirty="0" smtClean="0">
                    <a:solidFill>
                      <a:schemeClr val="bg1"/>
                    </a:solidFill>
                  </a:rPr>
                  <a:t>?</a:t>
                </a:r>
                <a:endParaRPr lang="en-GB" sz="7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2980560" y="3311828"/>
            <a:ext cx="3092508" cy="2073271"/>
            <a:chOff x="2980560" y="3311828"/>
            <a:chExt cx="3092508" cy="2073271"/>
          </a:xfrm>
        </p:grpSpPr>
        <p:sp>
          <p:nvSpPr>
            <p:cNvPr id="11" name="TextBox 10"/>
            <p:cNvSpPr txBox="1"/>
            <p:nvPr/>
          </p:nvSpPr>
          <p:spPr>
            <a:xfrm>
              <a:off x="2980560" y="4923434"/>
              <a:ext cx="3092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Check in a book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713" y="3311828"/>
              <a:ext cx="1492201" cy="149220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7554" y="3311828"/>
            <a:ext cx="2432354" cy="2811934"/>
            <a:chOff x="467554" y="3311828"/>
            <a:chExt cx="2432354" cy="2811934"/>
          </a:xfrm>
        </p:grpSpPr>
        <p:sp>
          <p:nvSpPr>
            <p:cNvPr id="9" name="TextBox 8"/>
            <p:cNvSpPr txBox="1"/>
            <p:nvPr/>
          </p:nvSpPr>
          <p:spPr>
            <a:xfrm>
              <a:off x="467554" y="4923433"/>
              <a:ext cx="24323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Check it on at least three different websites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937" y="3311828"/>
              <a:ext cx="1460598" cy="1460598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138464" y="2055770"/>
            <a:ext cx="6945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I’ve found something online which I think is reliable but how do I check?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073560" y="1985255"/>
            <a:ext cx="7119631" cy="901512"/>
          </a:xfrm>
          <a:prstGeom prst="wedgeRoundRectCallout">
            <a:avLst>
              <a:gd name="adj1" fmla="val -6867"/>
              <a:gd name="adj2" fmla="val -127531"/>
              <a:gd name="adj3" fmla="val 16667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31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7813">
            <a:off x="4997860" y="3080208"/>
            <a:ext cx="3985181" cy="3985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197417">
            <a:off x="6249972" y="3923064"/>
            <a:ext cx="2224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Arial Black" panose="020B0A04020102020204" pitchFamily="34" charset="0"/>
              </a:rPr>
              <a:t>HELP</a:t>
            </a:r>
            <a:endParaRPr lang="en-GB" sz="54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917" y="2601626"/>
            <a:ext cx="4443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</a:rPr>
              <a:t>Does this </a:t>
            </a:r>
            <a:r>
              <a:rPr lang="en-GB" sz="4000" dirty="0">
                <a:solidFill>
                  <a:schemeClr val="bg1"/>
                </a:solidFill>
              </a:rPr>
              <a:t>mean we </a:t>
            </a:r>
            <a:r>
              <a:rPr lang="en-GB" sz="4000" b="1" dirty="0">
                <a:solidFill>
                  <a:schemeClr val="bg1"/>
                </a:solidFill>
              </a:rPr>
              <a:t>can’t trust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smtClean="0">
                <a:solidFill>
                  <a:schemeClr val="bg1"/>
                </a:solidFill>
              </a:rPr>
              <a:t>anything online now?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71612" y="1989056"/>
            <a:ext cx="4826524" cy="2970708"/>
          </a:xfrm>
          <a:prstGeom prst="wedgeEllipseCallout">
            <a:avLst>
              <a:gd name="adj1" fmla="val 41291"/>
              <a:gd name="adj2" fmla="val 6156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480">
            <a:off x="1551999" y="605850"/>
            <a:ext cx="3959258" cy="701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12" y="698790"/>
            <a:ext cx="1039621" cy="10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5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3157" y="2164135"/>
            <a:ext cx="7430479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GB" sz="28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that not everything online is trustworthy 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28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28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 </a:t>
            </a:r>
            <a:r>
              <a:rPr lang="en-GB" sz="28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recognise some of the differences between fact and opinion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28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 </a:t>
            </a:r>
            <a:r>
              <a:rPr lang="en-GB" sz="28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decisions about what I trust online using clues</a:t>
            </a:r>
            <a:endParaRPr lang="en-GB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9655" y="411755"/>
            <a:ext cx="5467547" cy="9659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003932" y="479246"/>
            <a:ext cx="5085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</a:rPr>
              <a:t>Learning objectives </a:t>
            </a:r>
            <a:endParaRPr lang="en-GB" sz="4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4" y="2344697"/>
            <a:ext cx="713173" cy="640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3" y="3695491"/>
            <a:ext cx="713173" cy="640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2" y="5046285"/>
            <a:ext cx="713173" cy="64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7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3" y="217070"/>
            <a:ext cx="7364924" cy="56605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9788" y="5971629"/>
            <a:ext cx="5123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www.kidsmart.org.uk</a:t>
            </a:r>
            <a:endParaRPr lang="en-GB" sz="44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6515" y="6004136"/>
            <a:ext cx="2121030" cy="704429"/>
            <a:chOff x="6476214" y="103695"/>
            <a:chExt cx="2582945" cy="857839"/>
          </a:xfrm>
        </p:grpSpPr>
        <p:sp>
          <p:nvSpPr>
            <p:cNvPr id="6" name="Rectangle 5"/>
            <p:cNvSpPr/>
            <p:nvPr/>
          </p:nvSpPr>
          <p:spPr>
            <a:xfrm>
              <a:off x="6476214" y="103695"/>
              <a:ext cx="2582945" cy="857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28" y="187924"/>
              <a:ext cx="2432115" cy="689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971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62" y="4681619"/>
            <a:ext cx="5550582" cy="614662"/>
          </a:xfrm>
          <a:prstGeom prst="rect">
            <a:avLst/>
          </a:prstGeom>
        </p:spPr>
      </p:pic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1382739" y="6212663"/>
            <a:ext cx="6302375" cy="539750"/>
            <a:chOff x="107203565" y="114830941"/>
            <a:chExt cx="6303010" cy="538480"/>
          </a:xfrm>
        </p:grpSpPr>
        <p:pic>
          <p:nvPicPr>
            <p:cNvPr id="10" name="Picture 2" descr="Creative commons licenc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3565" y="114830941"/>
              <a:ext cx="1351915" cy="473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108629775" y="114890043"/>
              <a:ext cx="4876800" cy="47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Trust Me</a:t>
              </a:r>
              <a:r>
                <a:rPr kumimoji="0" lang="en-GB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 by </a:t>
              </a:r>
              <a:r>
                <a:rPr kumimoji="0" lang="en-GB" alt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Childnet International </a:t>
              </a:r>
              <a:r>
                <a:rPr kumimoji="0" lang="en-GB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is licensed under a</a:t>
              </a:r>
              <a:br>
                <a:rPr kumimoji="0" lang="en-GB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</a:br>
              <a:r>
                <a:rPr kumimoji="0" lang="en-GB" altLang="en-US" sz="1000" b="0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Creative Commons Attribution-NonCommercial-ShareAlike 4.0 International License.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70186" y="1981267"/>
            <a:ext cx="7432499" cy="3021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4400" b="1" u="sng" kern="1400" dirty="0">
                <a:solidFill>
                  <a:schemeClr val="bg1"/>
                </a:solidFill>
                <a:latin typeface="Arial" panose="020B0604020202020204" pitchFamily="34" charset="0"/>
              </a:rPr>
              <a:t>Available from:</a:t>
            </a:r>
            <a:endParaRPr lang="en-GB" sz="54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4400" b="1" kern="1400" dirty="0">
                <a:solidFill>
                  <a:srgbClr val="FF6600"/>
                </a:solidFill>
                <a:latin typeface="Arial" panose="020B0604020202020204" pitchFamily="34" charset="0"/>
              </a:rPr>
              <a:t>www.childnet.com/trustme</a:t>
            </a:r>
            <a:endParaRPr lang="en-GB" sz="54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GB" sz="4400" b="1" kern="1400" dirty="0" smtClean="0">
                <a:solidFill>
                  <a:srgbClr val="C00000"/>
                </a:solidFill>
                <a:latin typeface="Arial" panose="020B0604020202020204" pitchFamily="34" charset="0"/>
              </a:rPr>
              <a:t>trustme.lgfl.net</a:t>
            </a:r>
            <a:endParaRPr lang="en-GB" sz="54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24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24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293">
            <a:off x="1867460" y="445365"/>
            <a:ext cx="3662816" cy="1046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5" y="298664"/>
            <a:ext cx="1680323" cy="1682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59" y="5517858"/>
            <a:ext cx="3818647" cy="532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01" y="150388"/>
            <a:ext cx="1793112" cy="1123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43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83357" y="870751"/>
            <a:ext cx="7115682" cy="1332942"/>
            <a:chOff x="1210654" y="623324"/>
            <a:chExt cx="5105662" cy="11068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55659">
              <a:off x="2187271" y="623324"/>
              <a:ext cx="4129045" cy="9026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654" y="661623"/>
              <a:ext cx="1095336" cy="1068584"/>
            </a:xfrm>
            <a:prstGeom prst="rect">
              <a:avLst/>
            </a:prstGeom>
          </p:spPr>
        </p:pic>
      </p:grpSp>
      <p:sp>
        <p:nvSpPr>
          <p:cNvPr id="9" name="Rounded Rectangular Callout 8"/>
          <p:cNvSpPr/>
          <p:nvPr/>
        </p:nvSpPr>
        <p:spPr>
          <a:xfrm>
            <a:off x="4808894" y="2987195"/>
            <a:ext cx="3891516" cy="1983750"/>
          </a:xfrm>
          <a:prstGeom prst="wedgeRoundRectCallout">
            <a:avLst>
              <a:gd name="adj1" fmla="val -40150"/>
              <a:gd name="adj2" fmla="val -83781"/>
              <a:gd name="adj3" fmla="val 1666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020936" y="3121200"/>
            <a:ext cx="367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Trust is…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6066" y="3889596"/>
            <a:ext cx="2716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Trust is…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83357" y="3568840"/>
            <a:ext cx="3235842" cy="2708148"/>
          </a:xfrm>
          <a:prstGeom prst="wedgeRoundRectCallout">
            <a:avLst>
              <a:gd name="adj1" fmla="val 34504"/>
              <a:gd name="adj2" fmla="val -88077"/>
              <a:gd name="adj3" fmla="val 1666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36066" y="3467608"/>
            <a:ext cx="7513574" cy="2207093"/>
            <a:chOff x="1036066" y="3467608"/>
            <a:chExt cx="7513574" cy="2207093"/>
          </a:xfrm>
        </p:grpSpPr>
        <p:sp>
          <p:nvSpPr>
            <p:cNvPr id="12" name="Rectangle 11"/>
            <p:cNvSpPr/>
            <p:nvPr/>
          </p:nvSpPr>
          <p:spPr>
            <a:xfrm>
              <a:off x="1036066" y="4289706"/>
              <a:ext cx="280334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</a:rPr>
                <a:t>You can rely on someone / something.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20936" y="3467608"/>
              <a:ext cx="352870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</a:rPr>
                <a:t>You believe that someone or something is telling you the truth.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233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747">
            <a:off x="1710017" y="486140"/>
            <a:ext cx="6399848" cy="1312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3" y="608175"/>
            <a:ext cx="1095336" cy="10685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65749" y="2511494"/>
            <a:ext cx="6973260" cy="3293440"/>
            <a:chOff x="1524879" y="2699419"/>
            <a:chExt cx="5637192" cy="26356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879" y="2856686"/>
              <a:ext cx="1301528" cy="13015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373" y="2856686"/>
              <a:ext cx="1218276" cy="121827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6543" y="4329237"/>
              <a:ext cx="1788106" cy="10058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3829" y="2699419"/>
              <a:ext cx="1408242" cy="14082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615" y="2839509"/>
              <a:ext cx="1212705" cy="121663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615" y="4259065"/>
              <a:ext cx="2045593" cy="1075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91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828" y="2141992"/>
            <a:ext cx="689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chemeClr val="bg1"/>
                </a:solidFill>
              </a:rPr>
              <a:t>Task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Sort all the things you can see online into the following table based on whether you think they are trustworthy.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35" y="440857"/>
            <a:ext cx="1193476" cy="119509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55334" y="3333624"/>
            <a:ext cx="6010183" cy="1272226"/>
            <a:chOff x="1547489" y="2855890"/>
            <a:chExt cx="6010183" cy="127222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547489" y="3426782"/>
              <a:ext cx="6010183" cy="266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338177" y="3001630"/>
              <a:ext cx="3196" cy="1126486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447924" y="3001630"/>
              <a:ext cx="3196" cy="1126486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820672" y="2855890"/>
              <a:ext cx="9284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chemeClr val="bg1"/>
                  </a:solidFill>
                </a:rPr>
                <a:t>Trust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17260" y="2862048"/>
              <a:ext cx="175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chemeClr val="bg1"/>
                  </a:solidFill>
                </a:rPr>
                <a:t>Can’t trust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73683" y="2879726"/>
              <a:ext cx="14614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chemeClr val="bg1"/>
                  </a:solidFill>
                </a:rPr>
                <a:t>Not sure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21773" y="4789980"/>
            <a:ext cx="7172316" cy="1704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1177468" y="5003017"/>
            <a:ext cx="98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79DDA"/>
                </a:solidFill>
              </a:rPr>
              <a:t>Images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254">
            <a:off x="1501233" y="429984"/>
            <a:ext cx="6134470" cy="13533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69279" y="5608636"/>
            <a:ext cx="98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79DDA"/>
                </a:solidFill>
              </a:rPr>
              <a:t>Videos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23280" y="4857652"/>
            <a:ext cx="139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79DDA"/>
                </a:solidFill>
              </a:rPr>
              <a:t>Comments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78143" y="5760748"/>
            <a:ext cx="106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79DDA"/>
                </a:solidFill>
              </a:rPr>
              <a:t>Websites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19344" y="5306296"/>
            <a:ext cx="1111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79DDA"/>
                </a:solidFill>
              </a:rPr>
              <a:t>Hashtags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9349" y="4936964"/>
            <a:ext cx="98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79DDA"/>
                </a:solidFill>
              </a:rPr>
              <a:t>Blogs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03513" y="5372349"/>
            <a:ext cx="98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79DDA"/>
                </a:solidFill>
              </a:rPr>
              <a:t>News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22283" y="5997839"/>
            <a:ext cx="165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79DDA"/>
                </a:solidFill>
              </a:rPr>
              <a:t>Search engines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71578" y="5707843"/>
            <a:ext cx="98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79DDA"/>
                </a:solidFill>
              </a:rPr>
              <a:t>Maps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39306" y="4916686"/>
            <a:ext cx="98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79DDA"/>
                </a:solidFill>
              </a:rPr>
              <a:t>Facts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813" y="5405707"/>
            <a:ext cx="98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79DDA"/>
                </a:solidFill>
              </a:rPr>
              <a:t>Quizzes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1112" y="6149147"/>
            <a:ext cx="715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rgbClr val="279DDA"/>
                </a:solidFill>
              </a:rPr>
              <a:t>Challenge - can you think of any of your own?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81361" y="5213497"/>
            <a:ext cx="139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79DDA"/>
                </a:solidFill>
              </a:rPr>
              <a:t>Links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552578" y="1386623"/>
            <a:ext cx="1395804" cy="1360375"/>
            <a:chOff x="7288307" y="1216227"/>
            <a:chExt cx="1395804" cy="136037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042" y="1216227"/>
              <a:ext cx="1015985" cy="101598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288307" y="2176492"/>
              <a:ext cx="13958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5 minutes 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532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3077" y="2854816"/>
            <a:ext cx="53519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schemeClr val="bg1"/>
                </a:solidFill>
              </a:rPr>
              <a:t>Task – Good game?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You will need to rank the next 5 </a:t>
            </a:r>
            <a:r>
              <a:rPr lang="en-GB" sz="2800" dirty="0">
                <a:solidFill>
                  <a:schemeClr val="bg1"/>
                </a:solidFill>
              </a:rPr>
              <a:t>sources of information and decide which </a:t>
            </a:r>
            <a:r>
              <a:rPr lang="en-GB" sz="2800" dirty="0" smtClean="0">
                <a:solidFill>
                  <a:schemeClr val="bg1"/>
                </a:solidFill>
              </a:rPr>
              <a:t>is </a:t>
            </a:r>
            <a:r>
              <a:rPr lang="en-GB" sz="2800" dirty="0">
                <a:solidFill>
                  <a:schemeClr val="bg1"/>
                </a:solidFill>
              </a:rPr>
              <a:t>the most trustworthy. 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- Which </a:t>
            </a:r>
            <a:r>
              <a:rPr lang="en-GB" sz="2800" dirty="0">
                <a:solidFill>
                  <a:schemeClr val="bg1"/>
                </a:solidFill>
              </a:rPr>
              <a:t>source gives the best and most accurate account </a:t>
            </a:r>
            <a:r>
              <a:rPr lang="en-GB" sz="2800" dirty="0" smtClean="0">
                <a:solidFill>
                  <a:schemeClr val="bg1"/>
                </a:solidFill>
              </a:rPr>
              <a:t>of the game?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71187" y="1379800"/>
            <a:ext cx="1395804" cy="1360375"/>
            <a:chOff x="7288307" y="1216227"/>
            <a:chExt cx="1395804" cy="13603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042" y="1216227"/>
              <a:ext cx="1015985" cy="101598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88307" y="2176492"/>
              <a:ext cx="13958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10 minutes </a:t>
              </a:r>
              <a:endParaRPr lang="en-GB" sz="20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1" y="3158157"/>
            <a:ext cx="2983800" cy="2807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3012">
            <a:off x="1496367" y="545162"/>
            <a:ext cx="6958584" cy="820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1" y="573512"/>
            <a:ext cx="1193476" cy="119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9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1033" y="2507684"/>
            <a:ext cx="390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Which would you trust? Why?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Put them in order of trustworthiness 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" y="4197525"/>
            <a:ext cx="4798547" cy="2614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" y="74627"/>
            <a:ext cx="4998209" cy="24774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60717" y="127309"/>
            <a:ext cx="4074470" cy="2294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17" y="127309"/>
            <a:ext cx="4074470" cy="2294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" y="2585057"/>
            <a:ext cx="5304350" cy="15794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07" y="3523347"/>
            <a:ext cx="3762078" cy="328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901"/>
            <a:ext cx="9152314" cy="45364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6244" y="188538"/>
            <a:ext cx="1187778" cy="1178349"/>
            <a:chOff x="292232" y="226245"/>
            <a:chExt cx="1187778" cy="1178349"/>
          </a:xfrm>
        </p:grpSpPr>
        <p:sp>
          <p:nvSpPr>
            <p:cNvPr id="5" name="Oval 4"/>
            <p:cNvSpPr/>
            <p:nvPr/>
          </p:nvSpPr>
          <p:spPr>
            <a:xfrm>
              <a:off x="292232" y="235672"/>
              <a:ext cx="1131216" cy="11689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8476" y="226245"/>
              <a:ext cx="96153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b="1" dirty="0" smtClean="0">
                  <a:solidFill>
                    <a:schemeClr val="bg1"/>
                  </a:solidFill>
                </a:rPr>
                <a:t>1</a:t>
              </a:r>
              <a:endParaRPr lang="en-GB" sz="6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47654" y="452487"/>
            <a:ext cx="438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An unofficial blog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0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530" y="1614974"/>
            <a:ext cx="8492304" cy="4788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0" y="1614974"/>
            <a:ext cx="8492304" cy="478242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6244" y="188538"/>
            <a:ext cx="1187778" cy="1178349"/>
            <a:chOff x="292232" y="226245"/>
            <a:chExt cx="1187778" cy="1178349"/>
          </a:xfrm>
        </p:grpSpPr>
        <p:sp>
          <p:nvSpPr>
            <p:cNvPr id="11" name="Oval 10"/>
            <p:cNvSpPr/>
            <p:nvPr/>
          </p:nvSpPr>
          <p:spPr>
            <a:xfrm>
              <a:off x="292232" y="235672"/>
              <a:ext cx="1131216" cy="11689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8476" y="226245"/>
              <a:ext cx="96153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b="1" dirty="0" smtClean="0">
                  <a:solidFill>
                    <a:schemeClr val="bg1"/>
                  </a:solidFill>
                </a:rPr>
                <a:t>2</a:t>
              </a:r>
              <a:endParaRPr lang="en-GB" sz="6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40266" y="428483"/>
            <a:ext cx="438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An online advert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9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8973</TotalTime>
  <Words>457</Words>
  <Application>Microsoft Office PowerPoint</Application>
  <PresentationFormat>On-screen Show (4:3)</PresentationFormat>
  <Paragraphs>98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Edwards</dc:creator>
  <cp:lastModifiedBy>Louise Allingham</cp:lastModifiedBy>
  <cp:revision>54</cp:revision>
  <dcterms:created xsi:type="dcterms:W3CDTF">2016-03-17T14:51:52Z</dcterms:created>
  <dcterms:modified xsi:type="dcterms:W3CDTF">2021-01-13T12:29:26Z</dcterms:modified>
</cp:coreProperties>
</file>