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15"/>
  </p:notesMasterIdLst>
  <p:sldIdLst>
    <p:sldId id="271" r:id="rId2"/>
    <p:sldId id="264" r:id="rId3"/>
    <p:sldId id="265" r:id="rId4"/>
    <p:sldId id="272" r:id="rId5"/>
    <p:sldId id="266" r:id="rId6"/>
    <p:sldId id="267" r:id="rId7"/>
    <p:sldId id="282" r:id="rId8"/>
    <p:sldId id="284" r:id="rId9"/>
    <p:sldId id="285" r:id="rId10"/>
    <p:sldId id="287" r:id="rId11"/>
    <p:sldId id="283" r:id="rId12"/>
    <p:sldId id="268" r:id="rId13"/>
    <p:sldId id="273" r:id="rId14"/>
  </p:sldIdLst>
  <p:sldSz cx="12192000" cy="6858000"/>
  <p:notesSz cx="6858000" cy="9144000"/>
  <p:embeddedFontLst>
    <p:embeddedFont>
      <p:font typeface="Open Sans Light" panose="020B0604020202020204" charset="0"/>
      <p:regular r:id="rId16"/>
      <p:italic r:id="rId17"/>
    </p:embeddedFont>
    <p:embeddedFont>
      <p:font typeface="Glacial Indifference" panose="00000800000000000000" charset="0"/>
      <p:regular r:id="rId18"/>
      <p:bold r:id="rId19"/>
      <p:italic r:id="rId20"/>
    </p:embeddedFont>
    <p:embeddedFont>
      <p:font typeface="Calibri" panose="020F0502020204030204" pitchFamily="34" charset="0"/>
      <p:regular r:id="rId21"/>
      <p:bold r:id="rId22"/>
      <p:italic r:id="rId23"/>
      <p:boldItalic r:id="rId24"/>
    </p:embeddedFont>
    <p:embeddedFont>
      <p:font typeface="Gill Sans MT" panose="020B0502020104020203" pitchFamily="34" charset="0"/>
      <p:regular r:id="rId25"/>
      <p:bold r:id="rId26"/>
      <p:italic r:id="rId27"/>
      <p:boldItalic r:id="rId28"/>
    </p:embeddedFont>
    <p:embeddedFont>
      <p:font typeface="Lato" panose="020B0604020202020204" charset="0"/>
      <p:regular r:id="rId29"/>
      <p:bold r:id="rId30"/>
      <p:italic r:id="rId31"/>
      <p:boldItalic r:id="rId32"/>
    </p:embeddedFont>
    <p:embeddedFont>
      <p:font typeface="Lato Light" panose="020B0604020202020204" charset="0"/>
      <p:regular r:id="rId33"/>
      <p:italic r:id="rId34"/>
    </p:embeddedFont>
    <p:embeddedFont>
      <p:font typeface="League Spartan" panose="020B0604020202020204" charset="0"/>
      <p:bold r:id="rId35"/>
    </p:embeddedFont>
    <p:embeddedFont>
      <p:font typeface="Calibri Light" panose="020F0302020204030204" pitchFamily="34" charset="0"/>
      <p:regular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148E51E6-16BC-4460-8FEC-8A9E6CDB5E1A}">
          <p14:sldIdLst/>
        </p14:section>
        <p14:section name="Pupil facing slides" id="{6426DDC9-3476-4499-A402-C5047D3C9974}">
          <p14:sldIdLst>
            <p14:sldId id="271"/>
            <p14:sldId id="264"/>
            <p14:sldId id="265"/>
            <p14:sldId id="272"/>
            <p14:sldId id="266"/>
            <p14:sldId id="267"/>
            <p14:sldId id="282"/>
            <p14:sldId id="284"/>
            <p14:sldId id="285"/>
            <p14:sldId id="287"/>
            <p14:sldId id="283"/>
            <p14:sldId id="268"/>
            <p14:sldId id="27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92" clrIdx="0">
    <p:extLst/>
  </p:cmAuthor>
  <p:cmAuthor id="2" name="Karen" initials="KS" lastIdx="7" clrIdx="1"/>
  <p:cmAuthor id="3" name="Jenny Barksfield" initials="JB" lastIdx="8" clrIdx="2">
    <p:extLst>
      <p:ext uri="{19B8F6BF-5375-455C-9EA6-DF929625EA0E}">
        <p15:presenceInfo xmlns:p15="http://schemas.microsoft.com/office/powerpoint/2012/main" userId="S-1-5-21-1285066173-1815393381-3561576999-2204" providerId="AD"/>
      </p:ext>
    </p:extLst>
  </p:cmAuthor>
  <p:cmAuthor id="4" name="Jenny Fox" initials="JF" lastIdx="7" clrIdx="3">
    <p:extLst>
      <p:ext uri="{19B8F6BF-5375-455C-9EA6-DF929625EA0E}">
        <p15:presenceInfo xmlns:p15="http://schemas.microsoft.com/office/powerpoint/2012/main" userId="S-1-5-21-1285066173-1815393381-3561576999-2620" providerId="AD"/>
      </p:ext>
    </p:extLst>
  </p:cmAuthor>
  <p:cmAuthor id="5" name="Helen Emerson" initials="HE" lastIdx="3" clrIdx="4">
    <p:extLst>
      <p:ext uri="{19B8F6BF-5375-455C-9EA6-DF929625EA0E}">
        <p15:presenceInfo xmlns:p15="http://schemas.microsoft.com/office/powerpoint/2012/main" userId="S-1-5-21-1285066173-1815393381-3561576999-26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747679"/>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188" autoAdjust="0"/>
  </p:normalViewPr>
  <p:slideViewPr>
    <p:cSldViewPr snapToGrid="0">
      <p:cViewPr varScale="1">
        <p:scale>
          <a:sx n="58" d="100"/>
          <a:sy n="58" d="100"/>
        </p:scale>
        <p:origin x="1218"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07/01/2021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inkuknow.co.uk/"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hildline.org.uk/"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a:p>
        </p:txBody>
      </p:sp>
    </p:spTree>
    <p:extLst>
      <p:ext uri="{BB962C8B-B14F-4D97-AF65-F5344CB8AC3E}">
        <p14:creationId xmlns:p14="http://schemas.microsoft.com/office/powerpoint/2010/main" val="151967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Teacher</a:t>
            </a:r>
            <a:r>
              <a:rPr lang="en-GB" b="1" baseline="0" dirty="0" smtClean="0"/>
              <a:t> Notes – Blog stimulus and signposting support (10 </a:t>
            </a:r>
            <a:r>
              <a:rPr lang="en-GB" b="1" baseline="0" dirty="0" err="1" smtClean="0"/>
              <a:t>mins</a:t>
            </a:r>
            <a:r>
              <a:rPr lang="en-GB" b="1" baseline="0" dirty="0" smtClean="0"/>
              <a:t>) </a:t>
            </a:r>
          </a:p>
          <a:p>
            <a:pPr algn="l">
              <a:spcAft>
                <a:spcPts val="0"/>
              </a:spcAft>
            </a:pP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Ensure pupils are aware to tell someone if something happens that makes them feel not</a:t>
            </a:r>
            <a:r>
              <a:rPr lang="en-GB" sz="120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so</a:t>
            </a:r>
            <a:r>
              <a:rPr lang="en-GB" sz="120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good often (every day or most days) or if a one-off moment makes them feel bad.  </a:t>
            </a:r>
            <a:endParaRPr lang="en-GB" sz="1400" dirty="0" smtClean="0">
              <a:effectLst/>
              <a:latin typeface="Times New Roman" panose="02020603050405020304" pitchFamily="18" charset="0"/>
              <a:ea typeface="Times New Roman" panose="02020603050405020304" pitchFamily="18" charset="0"/>
            </a:endParaRPr>
          </a:p>
          <a:p>
            <a:pPr algn="l">
              <a:spcAft>
                <a:spcPts val="0"/>
              </a:spcAft>
            </a:pP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Signpost to:</a:t>
            </a:r>
            <a:endParaRPr lang="en-GB" sz="1400" dirty="0" smtClean="0">
              <a:effectLst/>
              <a:latin typeface="Times New Roman" panose="02020603050405020304" pitchFamily="18" charset="0"/>
              <a:ea typeface="Times New Roman" panose="02020603050405020304" pitchFamily="18" charset="0"/>
            </a:endParaRPr>
          </a:p>
          <a:p>
            <a:pPr marL="342900" lvl="0" indent="-342900" algn="l">
              <a:spcAft>
                <a:spcPts val="0"/>
              </a:spcAft>
              <a:buFont typeface="Symbol" panose="05050102010706020507" pitchFamily="18" charset="2"/>
              <a:buChar char=""/>
            </a:pP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Parents, carers, teachers or other trusted adult in the first instance </a:t>
            </a:r>
            <a:endParaRPr lang="en-GB" sz="1400" dirty="0" smtClean="0">
              <a:effectLst/>
              <a:latin typeface="Times New Roman" panose="02020603050405020304" pitchFamily="18" charset="0"/>
              <a:ea typeface="Times New Roman" panose="02020603050405020304" pitchFamily="18" charset="0"/>
            </a:endParaRPr>
          </a:p>
          <a:p>
            <a:pPr marL="342900" lvl="0" indent="-342900" algn="l">
              <a:spcAft>
                <a:spcPts val="0"/>
              </a:spcAft>
              <a:buFont typeface="Symbol" panose="05050102010706020507" pitchFamily="18" charset="2"/>
              <a:buChar char=""/>
            </a:pPr>
            <a:r>
              <a:rPr lang="en-GB" sz="1200" dirty="0" smtClean="0">
                <a:effectLst/>
                <a:latin typeface="Calibri" panose="020F0502020204030204" pitchFamily="34" charset="0"/>
                <a:ea typeface="Times New Roman" panose="02020603050405020304" pitchFamily="18" charset="0"/>
                <a:cs typeface="Times New Roman" panose="02020603050405020304" pitchFamily="18" charset="0"/>
              </a:rPr>
              <a:t>CEOP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https://www.thinkuknow.co.uk/</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to report issues online</a:t>
            </a:r>
            <a:endParaRPr lang="en-GB" sz="1400" dirty="0" smtClean="0">
              <a:effectLst/>
              <a:latin typeface="Times New Roman" panose="02020603050405020304" pitchFamily="18" charset="0"/>
              <a:ea typeface="Times New Roman" panose="02020603050405020304" pitchFamily="18" charset="0"/>
            </a:endParaRPr>
          </a:p>
          <a:p>
            <a:pPr marL="342900" lvl="0" indent="-342900" algn="l">
              <a:spcAft>
                <a:spcPts val="0"/>
              </a:spcAft>
              <a:buFont typeface="Symbol" panose="05050102010706020507" pitchFamily="18" charset="2"/>
              <a:buChar char=""/>
            </a:pP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ChildLine</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dirty="0" smtClean="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https://www.childline.org.uk/</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0800 1111 </a:t>
            </a:r>
            <a:endParaRPr lang="en-GB" sz="1400" dirty="0" smtClean="0">
              <a:effectLst/>
              <a:latin typeface="Times New Roman" panose="02020603050405020304" pitchFamily="18" charset="0"/>
              <a:ea typeface="Times New Roman" panose="02020603050405020304" pitchFamily="18" charset="0"/>
            </a:endParaRPr>
          </a:p>
          <a:p>
            <a:pPr algn="l">
              <a:spcAft>
                <a:spcPts val="0"/>
              </a:spcAft>
            </a:pPr>
            <a:endParaRPr lang="en-GB" b="0" i="0"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a:p>
        </p:txBody>
      </p:sp>
    </p:spTree>
    <p:extLst>
      <p:ext uri="{BB962C8B-B14F-4D97-AF65-F5344CB8AC3E}">
        <p14:creationId xmlns:p14="http://schemas.microsoft.com/office/powerpoint/2010/main" val="426689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Teacher</a:t>
            </a:r>
            <a:r>
              <a:rPr lang="en-GB" b="1" baseline="0" dirty="0" smtClean="0"/>
              <a:t> Notes – Plenary: Feel-good note-cards? (10 </a:t>
            </a:r>
            <a:r>
              <a:rPr lang="en-GB" b="1" baseline="0" dirty="0" err="1" smtClean="0"/>
              <a:t>mins</a:t>
            </a:r>
            <a:r>
              <a:rPr lang="en-GB" b="1" baseline="0" dirty="0" smtClean="0"/>
              <a:t>) </a:t>
            </a:r>
          </a:p>
          <a:p>
            <a:r>
              <a:rPr lang="en-US" sz="1200" kern="1200" dirty="0" smtClean="0">
                <a:solidFill>
                  <a:schemeClr val="tx1"/>
                </a:solidFill>
                <a:effectLst/>
                <a:latin typeface="+mn-lt"/>
                <a:ea typeface="+mn-ea"/>
                <a:cs typeface="+mn-cs"/>
              </a:rPr>
              <a:t>Ask the pupils to write a reminder message to Ziggy suggesting one idea to manage feelings positively every day.  Use the sticky-notes or pieces of card.  Pupils can think back to the timeline activity to help them think of suitable ideas for Ziggy. </a:t>
            </a:r>
          </a:p>
          <a:p>
            <a:endParaRPr lang="en-GB" dirty="0" smtClean="0">
              <a:effectLst/>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a:p>
        </p:txBody>
      </p:sp>
    </p:spTree>
    <p:extLst>
      <p:ext uri="{BB962C8B-B14F-4D97-AF65-F5344CB8AC3E}">
        <p14:creationId xmlns:p14="http://schemas.microsoft.com/office/powerpoint/2010/main" val="3047692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Teacher</a:t>
            </a:r>
            <a:r>
              <a:rPr lang="en-GB" b="1" baseline="0" dirty="0" smtClean="0"/>
              <a:t> Notes – End-point assessment (10 </a:t>
            </a:r>
            <a:r>
              <a:rPr lang="en-GB" b="1" baseline="0" dirty="0" err="1" smtClean="0"/>
              <a:t>mins</a:t>
            </a:r>
            <a:r>
              <a:rPr lang="en-GB" b="1" baseline="0" dirty="0" smtClean="0"/>
              <a:t>)</a:t>
            </a:r>
          </a:p>
          <a:p>
            <a:r>
              <a:rPr lang="en-GB" sz="1200" kern="1200" dirty="0" smtClean="0">
                <a:solidFill>
                  <a:schemeClr val="tx1"/>
                </a:solidFill>
                <a:effectLst/>
                <a:latin typeface="+mn-lt"/>
                <a:ea typeface="+mn-ea"/>
                <a:cs typeface="+mn-cs"/>
              </a:rPr>
              <a:t>Give each pupil their </a:t>
            </a:r>
            <a:r>
              <a:rPr lang="en-GB" sz="1200" i="1" kern="1200" dirty="0" smtClean="0">
                <a:solidFill>
                  <a:schemeClr val="tx1"/>
                </a:solidFill>
                <a:effectLst/>
                <a:latin typeface="+mn-lt"/>
                <a:ea typeface="+mn-ea"/>
                <a:cs typeface="+mn-cs"/>
              </a:rPr>
              <a:t>Feeling good </a:t>
            </a:r>
            <a:r>
              <a:rPr lang="en-GB" sz="1200" i="0" kern="1200" dirty="0" smtClean="0">
                <a:solidFill>
                  <a:schemeClr val="tx1"/>
                </a:solidFill>
                <a:effectLst/>
                <a:latin typeface="+mn-lt"/>
                <a:ea typeface="+mn-ea"/>
                <a:cs typeface="+mn-cs"/>
              </a:rPr>
              <a:t>draw and write</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activity from the beginning of the lesson and a different coloured pen or pencil. </a:t>
            </a:r>
            <a:r>
              <a:rPr lang="en-US" sz="1200" kern="1200" dirty="0" smtClean="0">
                <a:solidFill>
                  <a:schemeClr val="tx1"/>
                </a:solidFill>
                <a:effectLst/>
                <a:latin typeface="+mn-lt"/>
                <a:ea typeface="+mn-ea"/>
                <a:cs typeface="+mn-cs"/>
              </a:rPr>
              <a:t>Ask pupils to amend their original ideas or add their new learning to their work. </a:t>
            </a:r>
            <a:endParaRPr lang="en-GB"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a:p>
        </p:txBody>
      </p:sp>
    </p:spTree>
    <p:extLst>
      <p:ext uri="{BB962C8B-B14F-4D97-AF65-F5344CB8AC3E}">
        <p14:creationId xmlns:p14="http://schemas.microsoft.com/office/powerpoint/2010/main" val="1819838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Teacher Notes – Extension activities</a:t>
            </a:r>
            <a:r>
              <a:rPr kumimoji="0" lang="en-GB" sz="1200" b="0" i="1"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smtClean="0"/>
              <a:t>These activities</a:t>
            </a:r>
            <a:r>
              <a:rPr lang="en-GB" i="0" baseline="0" dirty="0" smtClean="0"/>
              <a:t> can be included if you have additional time in the lesson or afterwards, to challenge pupils who need to be stretched or for pupils who demonstrate a particular interest in this topic.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Pupils write a story using </a:t>
            </a:r>
            <a:r>
              <a:rPr lang="en-GB" sz="1200" b="1" i="0" kern="1200" dirty="0" smtClean="0">
                <a:solidFill>
                  <a:schemeClr val="tx1"/>
                </a:solidFill>
                <a:effectLst/>
                <a:latin typeface="+mn-lt"/>
                <a:ea typeface="+mn-ea"/>
                <a:cs typeface="+mn-cs"/>
              </a:rPr>
              <a:t>Resource 2: Ziggy’s day </a:t>
            </a:r>
            <a:r>
              <a:rPr lang="en-GB" sz="1200" kern="1200" dirty="0" smtClean="0">
                <a:solidFill>
                  <a:schemeClr val="tx1"/>
                </a:solidFill>
                <a:effectLst/>
                <a:latin typeface="+mn-lt"/>
                <a:ea typeface="+mn-ea"/>
                <a:cs typeface="+mn-cs"/>
              </a:rPr>
              <a:t>as a story planning tool.  They describe the feelings Ziggy experiences and explain why Ziggy feels like that at different times of the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Teacher Notes </a:t>
            </a:r>
          </a:p>
          <a:p>
            <a:r>
              <a:rPr lang="en-GB" b="0" baseline="0" dirty="0" smtClean="0"/>
              <a:t>Use this slide to display your class agreement / ground rules for PSHE education lessons.  See </a:t>
            </a:r>
            <a:r>
              <a:rPr lang="en-GB" b="1" baseline="0" dirty="0" smtClean="0"/>
              <a:t>Accompanying Teacher Guidance Notes </a:t>
            </a:r>
            <a:r>
              <a:rPr lang="en-GB" b="0" baseline="0" dirty="0" smtClean="0"/>
              <a:t>(separate document). At the beginning of the lesson, </a:t>
            </a:r>
            <a:r>
              <a:rPr lang="en-GB" sz="1200" b="0" kern="1200" baseline="0" dirty="0" smtClean="0">
                <a:solidFill>
                  <a:schemeClr val="tx1"/>
                </a:solidFill>
                <a:effectLst/>
                <a:latin typeface="+mn-lt"/>
                <a:ea typeface="+mn-ea"/>
                <a:cs typeface="+mn-cs"/>
              </a:rPr>
              <a:t>e</a:t>
            </a:r>
            <a:r>
              <a:rPr lang="en-GB" sz="1200" kern="1200" dirty="0" smtClean="0">
                <a:solidFill>
                  <a:schemeClr val="tx1"/>
                </a:solidFill>
                <a:effectLst/>
                <a:latin typeface="+mn-lt"/>
                <a:ea typeface="+mn-ea"/>
                <a:cs typeface="+mn-cs"/>
              </a:rPr>
              <a:t>stablish or reinforce existing ground rules – add or emphasise any ground rules that are especially relevant to this lesson. </a:t>
            </a:r>
          </a:p>
          <a:p>
            <a:endParaRPr lang="en-GB" b="0"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a:p>
        </p:txBody>
      </p:sp>
    </p:spTree>
    <p:extLst>
      <p:ext uri="{BB962C8B-B14F-4D97-AF65-F5344CB8AC3E}">
        <p14:creationId xmlns:p14="http://schemas.microsoft.com/office/powerpoint/2010/main" val="3179879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Teacher Notes - </a:t>
            </a:r>
            <a:r>
              <a:rPr lang="en-US" b="1" dirty="0" smtClean="0"/>
              <a:t>Baseline assessment – feelings draw</a:t>
            </a:r>
            <a:r>
              <a:rPr lang="en-US" b="1" baseline="0" dirty="0" smtClean="0"/>
              <a:t> and write</a:t>
            </a:r>
            <a:r>
              <a:rPr lang="en-US" b="1" dirty="0" smtClean="0"/>
              <a:t> (10 </a:t>
            </a:r>
            <a:r>
              <a:rPr lang="en-US" b="1" dirty="0" err="1" smtClean="0"/>
              <a:t>mins</a:t>
            </a:r>
            <a:r>
              <a:rPr lang="en-US" b="1" dirty="0" smtClean="0"/>
              <a:t>).</a:t>
            </a:r>
            <a:r>
              <a:rPr lang="en-US"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effectLst/>
                <a:latin typeface="Calibri" panose="020F0502020204030204" pitchFamily="34" charset="0"/>
              </a:rPr>
              <a:t>Ensure this activity is completed before delivering the lesson. </a:t>
            </a:r>
            <a:r>
              <a:rPr lang="en-GB" dirty="0" smtClean="0">
                <a:effectLst/>
              </a:rPr>
              <a:t> </a:t>
            </a:r>
          </a:p>
          <a:p>
            <a:pPr algn="l">
              <a:lnSpc>
                <a:spcPct val="115000"/>
              </a:lnSpc>
              <a:spcAft>
                <a:spcPts val="0"/>
              </a:spcAft>
            </a:pPr>
            <a:r>
              <a:rPr lang="en-GB" dirty="0" smtClean="0">
                <a:effectLst/>
                <a:latin typeface="Calibri" panose="020F0502020204030204" pitchFamily="34" charset="0"/>
              </a:rPr>
              <a:t>Provide pupils with a piece of blank A4 paper</a:t>
            </a:r>
            <a:r>
              <a:rPr lang="en-GB" baseline="0" dirty="0" smtClean="0">
                <a:effectLst/>
                <a:latin typeface="Calibri" panose="020F0502020204030204" pitchFamily="34" charset="0"/>
              </a:rPr>
              <a:t> on which to respond.  </a:t>
            </a:r>
            <a:r>
              <a:rPr lang="en-GB" dirty="0" smtClean="0">
                <a:effectLst/>
                <a:latin typeface="Calibri" panose="020F0502020204030204" pitchFamily="34" charset="0"/>
              </a:rPr>
              <a:t>The purpose of this activity is to enable the you to find out the pupils’ existing knowledge, skills and attitudes towards choosing what to watch.  Pupils should work individually. Whilst they are working, do not prompt them in any way.  When complete, ensure pupils write their name at the top of their paper.  Collect in and check pupil responses, noting any </a:t>
            </a:r>
            <a:r>
              <a:rPr lang="en-GB" dirty="0" smtClean="0">
                <a:effectLst/>
              </a:rPr>
              <a:t>responses and any misconceptions that need addressing through the lesson.  Keep the papers - pupils will return to this activity at the end of the lesson and the results used to assess their learning.</a:t>
            </a:r>
            <a:endParaRPr lang="en-GB" dirty="0">
              <a:effectLst/>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a:p>
        </p:txBody>
      </p:sp>
    </p:spTree>
    <p:extLst>
      <p:ext uri="{BB962C8B-B14F-4D97-AF65-F5344CB8AC3E}">
        <p14:creationId xmlns:p14="http://schemas.microsoft.com/office/powerpoint/2010/main" val="253986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Teacher</a:t>
            </a:r>
            <a:r>
              <a:rPr lang="en-GB" b="1" baseline="0" dirty="0" smtClean="0"/>
              <a:t> Notes – Learning objective and outcomes</a:t>
            </a:r>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Introduce the learning objectives and outcomes</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a:p>
        </p:txBody>
      </p:sp>
    </p:spTree>
    <p:extLst>
      <p:ext uri="{BB962C8B-B14F-4D97-AF65-F5344CB8AC3E}">
        <p14:creationId xmlns:p14="http://schemas.microsoft.com/office/powerpoint/2010/main" val="303715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Teacher</a:t>
            </a:r>
            <a:r>
              <a:rPr lang="en-GB" b="1" baseline="0" dirty="0" smtClean="0"/>
              <a:t> Notes – What is a feeling? (5 </a:t>
            </a:r>
            <a:r>
              <a:rPr lang="en-GB" b="1" baseline="0" dirty="0" err="1" smtClean="0"/>
              <a:t>mins</a:t>
            </a:r>
            <a:r>
              <a:rPr lang="en-GB" b="1" baseline="0" dirty="0" smtClean="0"/>
              <a:t>)</a:t>
            </a:r>
            <a:endParaRPr lang="en-GB" b="1" dirty="0" smtClean="0"/>
          </a:p>
          <a:p>
            <a:pPr>
              <a:lnSpc>
                <a:spcPts val="1500"/>
              </a:lnSpc>
              <a:spcAft>
                <a:spcPts val="0"/>
              </a:spcAft>
            </a:pP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In small groups pupils talk about feelings: what a feeling is and does, then d</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isplay</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the definition and discuss with the class. </a:t>
            </a:r>
          </a:p>
          <a:p>
            <a:pPr>
              <a:lnSpc>
                <a:spcPts val="1500"/>
              </a:lnSpc>
              <a:spcAft>
                <a:spcPts val="0"/>
              </a:spcAft>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Aft>
                <a:spcPts val="0"/>
              </a:spcAft>
            </a:pPr>
            <a:r>
              <a:rPr lang="en-GB" sz="1200" i="1" dirty="0" smtClean="0">
                <a:effectLst/>
                <a:latin typeface="Calibri" panose="020F0502020204030204" pitchFamily="34" charset="0"/>
                <a:ea typeface="Calibri" panose="020F0502020204030204" pitchFamily="34" charset="0"/>
                <a:cs typeface="Times New Roman" panose="02020603050405020304" pitchFamily="18" charset="0"/>
              </a:rPr>
              <a:t>We</a:t>
            </a:r>
            <a:r>
              <a:rPr lang="en-GB" sz="1200" i="1" baseline="0" dirty="0" smtClean="0">
                <a:effectLst/>
                <a:latin typeface="Calibri" panose="020F0502020204030204" pitchFamily="34" charset="0"/>
                <a:ea typeface="Calibri" panose="020F0502020204030204" pitchFamily="34" charset="0"/>
                <a:cs typeface="Times New Roman" panose="02020603050405020304" pitchFamily="18" charset="0"/>
              </a:rPr>
              <a:t> suggest using the terms feelings and emotions interchangeably as their definition is similar, but for information these words can be defined as:</a:t>
            </a:r>
            <a:r>
              <a:rPr lang="en-GB" sz="1200" i="1" dirty="0" smtClean="0">
                <a:effectLst/>
                <a:latin typeface="Calibri" panose="020F0502020204030204" pitchFamily="34" charset="0"/>
                <a:ea typeface="Calibri" panose="020F0502020204030204" pitchFamily="34" charset="0"/>
                <a:cs typeface="Times New Roman" panose="02020603050405020304" pitchFamily="18" charset="0"/>
              </a:rPr>
              <a:t> </a:t>
            </a:r>
          </a:p>
          <a:p>
            <a:r>
              <a:rPr lang="en-GB" sz="1200" b="1" i="1" kern="1200" dirty="0" smtClean="0">
                <a:solidFill>
                  <a:schemeClr val="tx1"/>
                </a:solidFill>
                <a:effectLst/>
                <a:latin typeface="+mn-lt"/>
                <a:ea typeface="+mn-ea"/>
                <a:cs typeface="+mn-cs"/>
              </a:rPr>
              <a:t>Emotion:</a:t>
            </a:r>
            <a:r>
              <a:rPr lang="en-GB" sz="1200" i="1" kern="1200" dirty="0" smtClean="0">
                <a:solidFill>
                  <a:schemeClr val="tx1"/>
                </a:solidFill>
                <a:effectLst/>
                <a:latin typeface="+mn-lt"/>
                <a:ea typeface="+mn-ea"/>
                <a:cs typeface="+mn-cs"/>
              </a:rPr>
              <a:t> a strong feeling deriving from one's circumstances, mood, or relationships with others; an instinctive or intuitive feeling as distinguished from reasoning or knowledge</a:t>
            </a:r>
          </a:p>
          <a:p>
            <a:r>
              <a:rPr lang="en-GB" sz="1200" b="1" i="1" kern="1200" dirty="0" smtClean="0">
                <a:solidFill>
                  <a:schemeClr val="tx1"/>
                </a:solidFill>
                <a:effectLst/>
                <a:latin typeface="+mn-lt"/>
                <a:ea typeface="+mn-ea"/>
                <a:cs typeface="+mn-cs"/>
              </a:rPr>
              <a:t>Feeling:</a:t>
            </a:r>
            <a:r>
              <a:rPr lang="en-GB" sz="1200" i="1" kern="1200" dirty="0" smtClean="0">
                <a:solidFill>
                  <a:schemeClr val="tx1"/>
                </a:solidFill>
                <a:effectLst/>
                <a:latin typeface="+mn-lt"/>
                <a:ea typeface="+mn-ea"/>
                <a:cs typeface="+mn-cs"/>
              </a:rPr>
              <a:t> an emotional state or reaction, an idea or belief, especially a vague or irrational one,</a:t>
            </a:r>
            <a:r>
              <a:rPr lang="en-GB" sz="1200" i="1" kern="1200" baseline="0" dirty="0" smtClean="0">
                <a:solidFill>
                  <a:schemeClr val="tx1"/>
                </a:solidFill>
                <a:effectLst/>
                <a:latin typeface="+mn-lt"/>
                <a:ea typeface="+mn-ea"/>
                <a:cs typeface="+mn-cs"/>
              </a:rPr>
              <a:t> or the a</a:t>
            </a:r>
            <a:r>
              <a:rPr lang="en-GB" sz="1200" i="1" kern="1200" dirty="0" smtClean="0">
                <a:solidFill>
                  <a:schemeClr val="tx1"/>
                </a:solidFill>
                <a:effectLst/>
                <a:latin typeface="+mn-lt"/>
                <a:ea typeface="+mn-ea"/>
                <a:cs typeface="+mn-cs"/>
              </a:rPr>
              <a:t>djective </a:t>
            </a:r>
            <a:r>
              <a:rPr lang="en-GB" sz="1200" b="1" i="1" kern="1200" dirty="0" smtClean="0">
                <a:solidFill>
                  <a:schemeClr val="tx1"/>
                </a:solidFill>
                <a:effectLst/>
                <a:latin typeface="+mn-lt"/>
                <a:ea typeface="+mn-ea"/>
                <a:cs typeface="+mn-cs"/>
              </a:rPr>
              <a:t>feeling</a:t>
            </a:r>
            <a:r>
              <a:rPr lang="en-GB" sz="1200" i="1" kern="1200" dirty="0" smtClean="0">
                <a:solidFill>
                  <a:schemeClr val="tx1"/>
                </a:solidFill>
                <a:effectLst/>
                <a:latin typeface="+mn-lt"/>
                <a:ea typeface="+mn-ea"/>
                <a:cs typeface="+mn-cs"/>
              </a:rPr>
              <a:t>: showing emotion or sensitivity</a:t>
            </a:r>
            <a:endParaRPr lang="en-US" i="1" dirty="0" smtClean="0"/>
          </a:p>
          <a:p>
            <a:endParaRPr lang="en-US" dirty="0" smtClean="0"/>
          </a:p>
          <a:p>
            <a:r>
              <a:rPr lang="en-US" b="0" dirty="0" smtClean="0"/>
              <a:t>(*)</a:t>
            </a:r>
            <a:r>
              <a:rPr lang="en-GB" b="0" dirty="0" smtClean="0"/>
              <a:t> ©Google dictionary definition (accessed: 05/06/2019)</a:t>
            </a:r>
            <a:endParaRPr lang="en-US" b="0" dirty="0" smtClean="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a:p>
        </p:txBody>
      </p:sp>
    </p:spTree>
    <p:extLst>
      <p:ext uri="{BB962C8B-B14F-4D97-AF65-F5344CB8AC3E}">
        <p14:creationId xmlns:p14="http://schemas.microsoft.com/office/powerpoint/2010/main" val="205820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Teacher</a:t>
            </a:r>
            <a:r>
              <a:rPr lang="en-GB" b="1" baseline="0" dirty="0" smtClean="0"/>
              <a:t> Notes – Timeline of feelings (10 </a:t>
            </a:r>
            <a:r>
              <a:rPr lang="en-GB" b="1" baseline="0" dirty="0" err="1" smtClean="0"/>
              <a:t>mins</a:t>
            </a:r>
            <a:r>
              <a:rPr lang="en-GB" b="1" baseline="0" dirty="0" smtClean="0"/>
              <a:t>) </a:t>
            </a:r>
          </a:p>
          <a:p>
            <a:pPr algn="l">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Remind the pupils of their learning from KS1; that we have lots of different feelings all the time and that different things can influence and affect our feelings; that our feelings change often.  </a:t>
            </a:r>
          </a:p>
          <a:p>
            <a:pPr algn="l">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Using Resource 1: </a:t>
            </a:r>
            <a:r>
              <a:rPr lang="en-US" sz="1200" b="1" i="1" dirty="0" smtClean="0">
                <a:effectLst/>
                <a:latin typeface="Calibri" panose="020F0502020204030204" pitchFamily="34" charset="0"/>
                <a:ea typeface="Calibri" panose="020F0502020204030204" pitchFamily="34" charset="0"/>
                <a:cs typeface="Times New Roman" panose="02020603050405020304" pitchFamily="18" charset="0"/>
              </a:rPr>
              <a:t>Ziggy’s day</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pupils demonstrate their understanding of this by working in pairs to plot a character’s possible changing feelings at different times of the day. </a:t>
            </a:r>
          </a:p>
          <a:p>
            <a:pPr algn="l">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Discuss how much Ziggy’s feelings changed throughout the day.  Compare the different feelings they thought Ziggy might experience at different times. </a:t>
            </a:r>
          </a:p>
          <a:p>
            <a:pPr algn="l">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15000"/>
              </a:lnSpc>
              <a:spcAft>
                <a:spcPts val="0"/>
              </a:spcAft>
            </a:pPr>
            <a:r>
              <a:rPr lang="en-GB" sz="1200" i="1" dirty="0" smtClean="0">
                <a:effectLst/>
                <a:latin typeface="Calibri" panose="020F0502020204030204" pitchFamily="34" charset="0"/>
                <a:ea typeface="Calibri" panose="020F0502020204030204" pitchFamily="34" charset="0"/>
                <a:cs typeface="Times New Roman" panose="02020603050405020304" pitchFamily="18" charset="0"/>
              </a:rPr>
              <a:t>Pupils may have different responses and you may need to reiterate that people often feel differently about different things (Refer back to KS1, Year 1 and 2: lesson 2).  </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 </a:t>
            </a:r>
            <a:r>
              <a:rPr lang="en-GB" sz="1200" kern="1200" dirty="0" smtClean="0">
                <a:solidFill>
                  <a:schemeClr val="tx1"/>
                </a:solidFill>
                <a:effectLst/>
                <a:latin typeface="+mn-lt"/>
                <a:ea typeface="+mn-ea"/>
                <a:cs typeface="+mn-cs"/>
              </a:rPr>
              <a:t>Provide printed cards (pictorial or written) showing a range of feelings – pupils match appropriate cards to the timeline.  Some pupils may need additional adult support to talk about Ziggy’s feelings at different times of the 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Pupils describe the feelings Ziggy experiences in more detail and explain why Ziggy feels like that at different times of the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a:p>
        </p:txBody>
      </p:sp>
    </p:spTree>
    <p:extLst>
      <p:ext uri="{BB962C8B-B14F-4D97-AF65-F5344CB8AC3E}">
        <p14:creationId xmlns:p14="http://schemas.microsoft.com/office/powerpoint/2010/main" val="280843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Teacher</a:t>
            </a:r>
            <a:r>
              <a:rPr lang="en-GB" b="1" baseline="0" dirty="0" smtClean="0"/>
              <a:t> Notes – Card sort: How does it feel? (15 </a:t>
            </a:r>
            <a:r>
              <a:rPr lang="en-GB" b="1" baseline="0" dirty="0" err="1" smtClean="0"/>
              <a:t>mins</a:t>
            </a:r>
            <a:r>
              <a:rPr lang="en-GB" b="1" baseline="0" dirty="0" smtClean="0"/>
              <a:t>) </a:t>
            </a:r>
          </a:p>
          <a:p>
            <a:r>
              <a:rPr lang="en-GB" sz="1200" kern="1200" dirty="0" smtClean="0">
                <a:solidFill>
                  <a:schemeClr val="tx1"/>
                </a:solidFill>
                <a:effectLst/>
                <a:latin typeface="+mn-lt"/>
                <a:ea typeface="+mn-ea"/>
                <a:cs typeface="+mn-cs"/>
              </a:rPr>
              <a:t>Reflecting on the previous activity, briefly highlight how Ziggy’s feelings were influenced by or in response to things happening.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To explore this concept further, provide groups of pupils with envelopes containing a set each of </a:t>
            </a:r>
            <a:r>
              <a:rPr lang="en-GB" sz="1200" b="1" kern="1200" dirty="0" smtClean="0">
                <a:solidFill>
                  <a:schemeClr val="tx1"/>
                </a:solidFill>
                <a:effectLst/>
                <a:latin typeface="+mn-lt"/>
                <a:ea typeface="+mn-ea"/>
                <a:cs typeface="+mn-cs"/>
              </a:rPr>
              <a:t>Resource 2:</a:t>
            </a:r>
            <a:r>
              <a:rPr lang="en-GB" sz="1200" b="1" i="1" kern="1200" dirty="0" smtClean="0">
                <a:solidFill>
                  <a:schemeClr val="tx1"/>
                </a:solidFill>
                <a:effectLst/>
                <a:latin typeface="+mn-lt"/>
                <a:ea typeface="+mn-ea"/>
                <a:cs typeface="+mn-cs"/>
              </a:rPr>
              <a:t> Moments cards. </a:t>
            </a:r>
            <a:endParaRPr lang="en-GB" sz="1200" b="1"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 </a:t>
            </a:r>
            <a:endParaRPr lang="en-GB" dirty="0" smtClean="0">
              <a:effectLst/>
            </a:endParaRPr>
          </a:p>
          <a:p>
            <a:r>
              <a:rPr lang="en-GB" sz="1200" kern="1200" dirty="0" smtClean="0">
                <a:solidFill>
                  <a:schemeClr val="tx1"/>
                </a:solidFill>
                <a:effectLst/>
                <a:latin typeface="+mn-lt"/>
                <a:ea typeface="+mn-ea"/>
                <a:cs typeface="+mn-cs"/>
              </a:rPr>
              <a:t>Pupils take it in turns to draw a card from the envelope, then decide as a group whether it would give a good, not-so-good or neutral feeling, and place the card in groups on their table.  </a:t>
            </a:r>
            <a:r>
              <a:rPr lang="en-GB" sz="1200" i="1" kern="1200" dirty="0" smtClean="0">
                <a:solidFill>
                  <a:schemeClr val="tx1"/>
                </a:solidFill>
                <a:effectLst/>
                <a:latin typeface="+mn-lt"/>
                <a:ea typeface="+mn-ea"/>
                <a:cs typeface="+mn-cs"/>
              </a:rPr>
              <a:t> As for the previous activity, note that people might feel differently about different things.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dirty="0" smtClean="0">
              <a:effectLst/>
            </a:endParaRPr>
          </a:p>
          <a:p>
            <a:r>
              <a:rPr lang="en-GB" sz="1200" kern="1200" dirty="0" smtClean="0">
                <a:solidFill>
                  <a:schemeClr val="tx1"/>
                </a:solidFill>
                <a:effectLst/>
                <a:latin typeface="+mn-lt"/>
                <a:ea typeface="+mn-ea"/>
                <a:cs typeface="+mn-cs"/>
              </a:rPr>
              <a:t>After a short time, stop the group work (they may not have used all the cards from the envelope).  Ask them to assess whether, according to the moments cards, it was a good day or not-so-good day, so far.   Discuss the types of things that made the day better or worse; things we can control and things we can’t.   Allow the pupils to continue the activity until they have used all the cards.  </a:t>
            </a: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Point out that some of the examples on the cards can be interpreted as online </a:t>
            </a:r>
            <a:r>
              <a:rPr lang="en-US" sz="1200" i="1" kern="1200" dirty="0" err="1" smtClean="0">
                <a:solidFill>
                  <a:schemeClr val="tx1"/>
                </a:solidFill>
                <a:effectLst/>
                <a:latin typeface="+mn-lt"/>
                <a:ea typeface="+mn-ea"/>
                <a:cs typeface="+mn-cs"/>
              </a:rPr>
              <a:t>behaviour</a:t>
            </a:r>
            <a:r>
              <a:rPr lang="en-US" sz="1200" i="1" kern="1200" dirty="0" smtClean="0">
                <a:solidFill>
                  <a:schemeClr val="tx1"/>
                </a:solidFill>
                <a:effectLst/>
                <a:latin typeface="+mn-lt"/>
                <a:ea typeface="+mn-ea"/>
                <a:cs typeface="+mn-cs"/>
              </a:rPr>
              <a:t> as well as offline; the emphasis on this will depend on the experience of the pupils in the class and teaching should be adapted as necessary. Examples include: there is an argument in the group; someone says something nasty to someone else; no-one wants to play today; someone is not included.</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a:p>
        </p:txBody>
      </p:sp>
    </p:spTree>
    <p:extLst>
      <p:ext uri="{BB962C8B-B14F-4D97-AF65-F5344CB8AC3E}">
        <p14:creationId xmlns:p14="http://schemas.microsoft.com/office/powerpoint/2010/main" val="114108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Teacher</a:t>
            </a:r>
            <a:r>
              <a:rPr lang="en-GB" b="1" baseline="0" dirty="0" smtClean="0"/>
              <a:t> Notes – Feeling good everyday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Discuss with the class that there are some ways we can help to make our days feel better, or to help recover if something happens that doesn’t make us feel good and that this is all part of looking after our feelings and emotions (our mental health). </a:t>
            </a:r>
            <a:endParaRPr lang="en-GB" sz="1400" dirty="0" smtClean="0">
              <a:effectLst/>
              <a:latin typeface="Times New Roman" panose="02020603050405020304" pitchFamily="18" charset="0"/>
              <a:ea typeface="Times New Roman" panose="02020603050405020304" pitchFamily="18" charset="0"/>
            </a:endParaRPr>
          </a:p>
          <a:p>
            <a:pPr algn="l">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b="0" i="0"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a:p>
        </p:txBody>
      </p:sp>
    </p:spTree>
    <p:extLst>
      <p:ext uri="{BB962C8B-B14F-4D97-AF65-F5344CB8AC3E}">
        <p14:creationId xmlns:p14="http://schemas.microsoft.com/office/powerpoint/2010/main" val="245254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Teacher</a:t>
            </a:r>
            <a:r>
              <a:rPr lang="en-GB" b="1" baseline="0" dirty="0" smtClean="0"/>
              <a:t> Notes – Blog stimulus and signposting support (10 </a:t>
            </a:r>
            <a:r>
              <a:rPr lang="en-GB" b="1" baseline="0" dirty="0" err="1" smtClean="0"/>
              <a:t>mins</a:t>
            </a:r>
            <a:r>
              <a:rPr lang="en-GB" b="1" baseline="0" dirty="0" smtClean="0"/>
              <a:t>) </a:t>
            </a:r>
          </a:p>
          <a:p>
            <a:pPr algn="l">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In pairs, pupils read </a:t>
            </a:r>
            <a:r>
              <a:rPr lang="en-GB" sz="1200" b="1" dirty="0" smtClean="0">
                <a:effectLst/>
                <a:latin typeface="Calibri" panose="020F0502020204030204" pitchFamily="34" charset="0"/>
                <a:ea typeface="Calibri" panose="020F0502020204030204" pitchFamily="34" charset="0"/>
                <a:cs typeface="Times New Roman" panose="02020603050405020304" pitchFamily="18" charset="0"/>
              </a:rPr>
              <a:t>Resource 3: </a:t>
            </a:r>
            <a:r>
              <a:rPr lang="en-GB" sz="1200" b="1" i="1" dirty="0" err="1" smtClean="0">
                <a:effectLst/>
                <a:latin typeface="Calibri" panose="020F0502020204030204" pitchFamily="34" charset="0"/>
                <a:ea typeface="Calibri" panose="020F0502020204030204" pitchFamily="34" charset="0"/>
                <a:cs typeface="Times New Roman" panose="02020603050405020304" pitchFamily="18" charset="0"/>
              </a:rPr>
              <a:t>Sammi’s</a:t>
            </a:r>
            <a:r>
              <a:rPr lang="en-GB" sz="1200" b="1" i="1" dirty="0" smtClean="0">
                <a:effectLst/>
                <a:latin typeface="Calibri" panose="020F0502020204030204" pitchFamily="34" charset="0"/>
                <a:ea typeface="Calibri" panose="020F0502020204030204" pitchFamily="34" charset="0"/>
                <a:cs typeface="Times New Roman" panose="02020603050405020304" pitchFamily="18" charset="0"/>
              </a:rPr>
              <a:t> blog post</a:t>
            </a:r>
            <a:r>
              <a:rPr lang="en-GB" sz="1200" b="1" i="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200" i="0" dirty="0" smtClean="0">
                <a:effectLst/>
                <a:latin typeface="Calibri" panose="020F0502020204030204" pitchFamily="34" charset="0"/>
                <a:ea typeface="Calibri" panose="020F0502020204030204" pitchFamily="34" charset="0"/>
                <a:cs typeface="Times New Roman" panose="02020603050405020304" pitchFamily="18" charset="0"/>
              </a:rPr>
              <a:t>and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identify the different ways </a:t>
            </a:r>
            <a:r>
              <a:rPr lang="en-GB" sz="1200" dirty="0" err="1" smtClean="0">
                <a:effectLst/>
                <a:latin typeface="Calibri" panose="020F0502020204030204" pitchFamily="34" charset="0"/>
                <a:ea typeface="Calibri" panose="020F0502020204030204" pitchFamily="34" charset="0"/>
                <a:cs typeface="Times New Roman" panose="02020603050405020304" pitchFamily="18" charset="0"/>
              </a:rPr>
              <a:t>Sammi</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suggests people can feel good every day (or better, if something feels not-so-good).  Discuss their opinions on the blog. Do they like the ideas?  Have they got any others to suggest?</a:t>
            </a:r>
            <a:endParaRPr lang="en-GB" sz="1400" dirty="0" smtClean="0">
              <a:effectLst/>
              <a:latin typeface="Times New Roman" panose="02020603050405020304" pitchFamily="18" charset="0"/>
              <a:ea typeface="Times New Roman" panose="02020603050405020304" pitchFamily="18" charset="0"/>
            </a:endParaRPr>
          </a:p>
          <a:p>
            <a:pPr algn="l">
              <a:spcAft>
                <a:spcPts val="0"/>
              </a:spcAft>
            </a:pPr>
            <a:r>
              <a:rPr lang="en-GB" sz="1400" i="1" kern="1200" dirty="0" smtClean="0">
                <a:solidFill>
                  <a:schemeClr val="tx1"/>
                </a:solidFill>
                <a:effectLst/>
                <a:latin typeface="Times New Roman" panose="02020603050405020304" pitchFamily="18" charset="0"/>
                <a:ea typeface="+mn-ea"/>
                <a:cs typeface="+mn-cs"/>
              </a:rPr>
              <a:t>T</a:t>
            </a:r>
            <a:r>
              <a:rPr lang="en-GB" sz="1200" i="1" kern="1200" dirty="0" smtClean="0">
                <a:solidFill>
                  <a:srgbClr val="000000"/>
                </a:solidFill>
                <a:effectLst/>
                <a:latin typeface="Calibri" panose="020F0502020204030204" pitchFamily="34" charset="0"/>
                <a:ea typeface="+mn-ea"/>
                <a:cs typeface="+mn-cs"/>
              </a:rPr>
              <a:t>his might include things like: having a hug; thinking of something or somewhere nice; healthy food or talking to mum/dad.</a:t>
            </a:r>
            <a:r>
              <a:rPr lang="en-GB" sz="1200" kern="1200" dirty="0" smtClean="0">
                <a:solidFill>
                  <a:srgbClr val="000000"/>
                </a:solidFill>
                <a:effectLst/>
                <a:latin typeface="Calibri" panose="020F0502020204030204" pitchFamily="34" charset="0"/>
                <a:ea typeface="+mn-ea"/>
                <a:cs typeface="+mn-cs"/>
              </a:rPr>
              <a:t>  </a:t>
            </a:r>
            <a:endParaRPr lang="en-GB" sz="1400" dirty="0" smtClean="0">
              <a:effectLst/>
              <a:latin typeface="Times New Roman" panose="02020603050405020304" pitchFamily="18" charset="0"/>
              <a:ea typeface="Times New Roman" panose="02020603050405020304" pitchFamily="18" charset="0"/>
            </a:endParaRPr>
          </a:p>
          <a:p>
            <a:pPr algn="l">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smtClean="0">
              <a:effectLst/>
              <a:latin typeface="Times New Roman" panose="02020603050405020304" pitchFamily="18" charset="0"/>
              <a:ea typeface="Times New Roman" panose="02020603050405020304" pitchFamily="18" charset="0"/>
            </a:endParaRPr>
          </a:p>
          <a:p>
            <a:pPr marL="0" lv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a:p>
        </p:txBody>
      </p:sp>
    </p:spTree>
    <p:extLst>
      <p:ext uri="{BB962C8B-B14F-4D97-AF65-F5344CB8AC3E}">
        <p14:creationId xmlns:p14="http://schemas.microsoft.com/office/powerpoint/2010/main" val="769383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07/01/2021</a:t>
            </a:fld>
            <a:endParaRPr lang="en-GB"/>
          </a:p>
        </p:txBody>
      </p:sp>
      <p:sp>
        <p:nvSpPr>
          <p:cNvPr id="5" name="Footer Placeholder 4"/>
          <p:cNvSpPr>
            <a:spLocks noGrp="1"/>
          </p:cNvSpPr>
          <p:nvPr>
            <p:ph type="ftr" sz="quarter" idx="11"/>
          </p:nvPr>
        </p:nvSpPr>
        <p:spPr/>
        <p:txBody>
          <a:bodyPr/>
          <a:lstStyle/>
          <a:p>
            <a:r>
              <a:rPr lang="en-GB" smtClean="0"/>
              <a:t>© PSHE Association 2018   </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42426844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07/01/2021</a:t>
            </a:fld>
            <a:endParaRPr lang="en-GB"/>
          </a:p>
        </p:txBody>
      </p:sp>
      <p:sp>
        <p:nvSpPr>
          <p:cNvPr id="5" name="Footer Placeholder 4"/>
          <p:cNvSpPr>
            <a:spLocks noGrp="1"/>
          </p:cNvSpPr>
          <p:nvPr>
            <p:ph type="ftr" sz="quarter" idx="11"/>
          </p:nvPr>
        </p:nvSpPr>
        <p:spPr/>
        <p:txBody>
          <a:bodyPr/>
          <a:lstStyle/>
          <a:p>
            <a:r>
              <a:rPr lang="en-GB" smtClean="0"/>
              <a:t>© PSHE Association 2018   </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07/01/2021</a:t>
            </a:fld>
            <a:endParaRPr lang="en-GB"/>
          </a:p>
        </p:txBody>
      </p:sp>
      <p:sp>
        <p:nvSpPr>
          <p:cNvPr id="5" name="Footer Placeholder 4"/>
          <p:cNvSpPr>
            <a:spLocks noGrp="1"/>
          </p:cNvSpPr>
          <p:nvPr>
            <p:ph type="ftr" sz="quarter" idx="11"/>
          </p:nvPr>
        </p:nvSpPr>
        <p:spPr/>
        <p:txBody>
          <a:bodyPr/>
          <a:lstStyle/>
          <a:p>
            <a:r>
              <a:rPr lang="en-GB" smtClean="0"/>
              <a:t>© PSHE Association 2018   </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16549910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07/01/2021</a:t>
            </a:fld>
            <a:endParaRPr lang="en-GB"/>
          </a:p>
        </p:txBody>
      </p:sp>
      <p:sp>
        <p:nvSpPr>
          <p:cNvPr id="5" name="Footer Placeholder 4"/>
          <p:cNvSpPr>
            <a:spLocks noGrp="1"/>
          </p:cNvSpPr>
          <p:nvPr>
            <p:ph type="ftr" sz="quarter" idx="11"/>
          </p:nvPr>
        </p:nvSpPr>
        <p:spPr/>
        <p:txBody>
          <a:bodyPr/>
          <a:lstStyle/>
          <a:p>
            <a:r>
              <a:rPr lang="en-GB" smtClean="0"/>
              <a:t>© PSHE Association 2018   </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034453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07/01/2021</a:t>
            </a:fld>
            <a:endParaRPr lang="en-GB"/>
          </a:p>
        </p:txBody>
      </p:sp>
      <p:sp>
        <p:nvSpPr>
          <p:cNvPr id="6" name="Footer Placeholder 5"/>
          <p:cNvSpPr>
            <a:spLocks noGrp="1"/>
          </p:cNvSpPr>
          <p:nvPr>
            <p:ph type="ftr" sz="quarter" idx="11"/>
          </p:nvPr>
        </p:nvSpPr>
        <p:spPr/>
        <p:txBody>
          <a:bodyPr/>
          <a:lstStyle/>
          <a:p>
            <a:r>
              <a:rPr lang="en-GB" smtClean="0"/>
              <a:t>© PSHE Association 2018   </a:t>
            </a:r>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07/01/2021</a:t>
            </a:fld>
            <a:endParaRPr lang="en-GB"/>
          </a:p>
        </p:txBody>
      </p:sp>
      <p:sp>
        <p:nvSpPr>
          <p:cNvPr id="8" name="Footer Placeholder 7"/>
          <p:cNvSpPr>
            <a:spLocks noGrp="1"/>
          </p:cNvSpPr>
          <p:nvPr>
            <p:ph type="ftr" sz="quarter" idx="11"/>
          </p:nvPr>
        </p:nvSpPr>
        <p:spPr/>
        <p:txBody>
          <a:bodyPr/>
          <a:lstStyle/>
          <a:p>
            <a:r>
              <a:rPr lang="en-GB" smtClean="0"/>
              <a:t>© PSHE Association 2018   </a:t>
            </a:r>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07/01/2021</a:t>
            </a:fld>
            <a:endParaRPr lang="en-GB"/>
          </a:p>
        </p:txBody>
      </p:sp>
      <p:sp>
        <p:nvSpPr>
          <p:cNvPr id="4" name="Footer Placeholder 3"/>
          <p:cNvSpPr>
            <a:spLocks noGrp="1"/>
          </p:cNvSpPr>
          <p:nvPr>
            <p:ph type="ftr" sz="quarter" idx="11"/>
          </p:nvPr>
        </p:nvSpPr>
        <p:spPr/>
        <p:txBody>
          <a:bodyPr/>
          <a:lstStyle/>
          <a:p>
            <a:r>
              <a:rPr lang="en-GB" smtClean="0"/>
              <a:t>© PSHE Association 2018   </a:t>
            </a:r>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smtClean="0"/>
              <a:t>© PSHE Association 2018   </a:t>
            </a:r>
            <a:endParaRPr lang="en-GB" dirty="0"/>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07/01/2021</a:t>
            </a:fld>
            <a:endParaRPr lang="en-GB"/>
          </a:p>
        </p:txBody>
      </p:sp>
      <p:sp>
        <p:nvSpPr>
          <p:cNvPr id="6" name="Footer Placeholder 5"/>
          <p:cNvSpPr>
            <a:spLocks noGrp="1"/>
          </p:cNvSpPr>
          <p:nvPr>
            <p:ph type="ftr" sz="quarter" idx="11"/>
          </p:nvPr>
        </p:nvSpPr>
        <p:spPr/>
        <p:txBody>
          <a:bodyPr/>
          <a:lstStyle/>
          <a:p>
            <a:r>
              <a:rPr lang="en-GB" smtClean="0"/>
              <a:t>© PSHE Association 2018   </a:t>
            </a:r>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07/01/2021</a:t>
            </a:fld>
            <a:endParaRPr lang="en-GB"/>
          </a:p>
        </p:txBody>
      </p:sp>
      <p:sp>
        <p:nvSpPr>
          <p:cNvPr id="6" name="Footer Placeholder 5"/>
          <p:cNvSpPr>
            <a:spLocks noGrp="1"/>
          </p:cNvSpPr>
          <p:nvPr>
            <p:ph type="ftr" sz="quarter" idx="11"/>
          </p:nvPr>
        </p:nvSpPr>
        <p:spPr/>
        <p:txBody>
          <a:bodyPr/>
          <a:lstStyle/>
          <a:p>
            <a:r>
              <a:rPr lang="en-GB" smtClean="0"/>
              <a:t>© PSHE Association 2018   </a:t>
            </a:r>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smtClean="0"/>
              <a:t>© PSHE Association 2018   </a:t>
            </a:r>
            <a:endParaRPr lang="en-GB" dirty="0"/>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www.childline.org.uk/" TargetMode="Externa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80115" y="3938593"/>
            <a:ext cx="10096499"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smtClean="0">
                <a:latin typeface="League Spartan" panose="00000800000000000000" pitchFamily="50" charset="0"/>
              </a:rPr>
              <a:t>Lesson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smtClean="0">
                <a:solidFill>
                  <a:srgbClr val="95519E"/>
                </a:solidFill>
                <a:latin typeface="League Spartan" panose="00000800000000000000" pitchFamily="50" charset="0"/>
              </a:rPr>
              <a:t>Everyday feelings</a:t>
            </a:r>
            <a:endParaRPr kumimoji="0" lang="en-GB" sz="5400" b="1" i="0" u="none" strike="noStrike" kern="1200" cap="none" spc="0" normalizeH="0" baseline="0" noProof="0" dirty="0" smtClean="0">
              <a:ln>
                <a:noFill/>
              </a:ln>
              <a:solidFill>
                <a:srgbClr val="95519E"/>
              </a:solidFill>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smtClean="0"/>
              <a:t>© PSHE Association 2019 </a:t>
            </a:r>
            <a:r>
              <a:rPr lang="en-GB" dirty="0" smtClean="0"/>
              <a:t>	 </a:t>
            </a:r>
            <a:endParaRPr lang="en-GB" dirty="0"/>
          </a:p>
        </p:txBody>
      </p:sp>
      <p:pic>
        <p:nvPicPr>
          <p:cNvPr id="1026" name="Picture 2" descr="Emoticons, Smilies, Set, Smiley, Blue, Expression, Face"/>
          <p:cNvPicPr>
            <a:picLocks noChangeAspect="1" noChangeArrowheads="1"/>
          </p:cNvPicPr>
          <p:nvPr/>
        </p:nvPicPr>
        <p:blipFill rotWithShape="1">
          <a:blip r:embed="rId3">
            <a:extLst>
              <a:ext uri="{28A0092B-C50C-407E-A947-70E740481C1C}">
                <a14:useLocalDpi xmlns:a14="http://schemas.microsoft.com/office/drawing/2010/main" val="0"/>
              </a:ext>
            </a:extLst>
          </a:blip>
          <a:srcRect t="18689"/>
          <a:stretch/>
        </p:blipFill>
        <p:spPr bwMode="auto">
          <a:xfrm>
            <a:off x="4670935" y="484094"/>
            <a:ext cx="2514860" cy="318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83618" y="3637631"/>
            <a:ext cx="4762923" cy="1938992"/>
          </a:xfrm>
          <a:prstGeom prst="rect">
            <a:avLst/>
          </a:prstGeom>
          <a:noFill/>
        </p:spPr>
        <p:txBody>
          <a:bodyPr wrap="square" rtlCol="0">
            <a:spAutoFit/>
          </a:bodyPr>
          <a:lstStyle/>
          <a:p>
            <a:r>
              <a:rPr lang="en-US" sz="2400" dirty="0" smtClean="0">
                <a:latin typeface="Lato" panose="020F0502020204030203" pitchFamily="34" charset="0"/>
                <a:ea typeface="Lato" panose="020F0502020204030203" pitchFamily="34" charset="0"/>
                <a:cs typeface="Lato" panose="020F0502020204030203" pitchFamily="34" charset="0"/>
              </a:rPr>
              <a:t>If you feel bad, sad, upset or just not so good… or if something happens that worries you, you can also look for advice at </a:t>
            </a:r>
            <a:r>
              <a:rPr lang="en-US" sz="2400" dirty="0" err="1" smtClean="0">
                <a:latin typeface="Lato" panose="020F0502020204030203" pitchFamily="34" charset="0"/>
                <a:ea typeface="Lato" panose="020F0502020204030203" pitchFamily="34" charset="0"/>
                <a:cs typeface="Lato" panose="020F0502020204030203" pitchFamily="34" charset="0"/>
              </a:rPr>
              <a:t>ChildLine</a:t>
            </a:r>
            <a:r>
              <a:rPr lang="en-US" sz="2400" dirty="0" smtClean="0">
                <a:latin typeface="Lato" panose="020F0502020204030203" pitchFamily="34" charset="0"/>
                <a:ea typeface="Lato" panose="020F0502020204030203" pitchFamily="34" charset="0"/>
                <a:cs typeface="Lato" panose="020F0502020204030203" pitchFamily="34" charset="0"/>
              </a:rPr>
              <a:t> or </a:t>
            </a:r>
            <a:r>
              <a:rPr lang="en-US" sz="2400" dirty="0" err="1" smtClean="0">
                <a:latin typeface="Lato" panose="020F0502020204030203" pitchFamily="34" charset="0"/>
                <a:ea typeface="Lato" panose="020F0502020204030203" pitchFamily="34" charset="0"/>
                <a:cs typeface="Lato" panose="020F0502020204030203" pitchFamily="34" charset="0"/>
              </a:rPr>
              <a:t>Thinkuknow</a:t>
            </a:r>
            <a:r>
              <a:rPr lang="en-US" sz="2400" dirty="0" smtClean="0">
                <a:latin typeface="Lato" panose="020F0502020204030203" pitchFamily="34" charset="0"/>
                <a:ea typeface="Lato" panose="020F0502020204030203" pitchFamily="34" charset="0"/>
                <a:cs typeface="Lato" panose="020F0502020204030203" pitchFamily="34" charset="0"/>
              </a:rPr>
              <a:t> (online). </a:t>
            </a:r>
          </a:p>
        </p:txBody>
      </p:sp>
      <p:sp>
        <p:nvSpPr>
          <p:cNvPr id="6" name="Footer Placeholder 5"/>
          <p:cNvSpPr>
            <a:spLocks noGrp="1"/>
          </p:cNvSpPr>
          <p:nvPr>
            <p:ph type="ftr" sz="quarter" idx="11"/>
          </p:nvPr>
        </p:nvSpPr>
        <p:spPr>
          <a:xfrm>
            <a:off x="0" y="6464385"/>
            <a:ext cx="12192000" cy="365125"/>
          </a:xfrm>
        </p:spPr>
        <p:txBody>
          <a:bodyPr/>
          <a:lstStyle/>
          <a:p>
            <a:r>
              <a:rPr lang="en-GB" sz="1050" dirty="0" smtClean="0"/>
              <a:t>© PSHE Association 2019 </a:t>
            </a:r>
            <a:r>
              <a:rPr lang="en-GB" dirty="0" smtClean="0"/>
              <a:t>	 </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10</a:t>
            </a:fld>
            <a:endParaRPr lang="en-GB" dirty="0"/>
          </a:p>
        </p:txBody>
      </p:sp>
      <p:sp>
        <p:nvSpPr>
          <p:cNvPr id="13" name="TextBox 12"/>
          <p:cNvSpPr txBox="1"/>
          <p:nvPr/>
        </p:nvSpPr>
        <p:spPr>
          <a:xfrm>
            <a:off x="460150" y="466836"/>
            <a:ext cx="7405273"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Remember!</a:t>
            </a:r>
            <a:endParaRPr lang="en-GB" sz="4400" b="1" dirty="0">
              <a:solidFill>
                <a:srgbClr val="95519E"/>
              </a:solidFill>
              <a:latin typeface="League Spartan" panose="00000800000000000000" pitchFamily="50" charset="0"/>
            </a:endParaRPr>
          </a:p>
        </p:txBody>
      </p:sp>
      <p:sp>
        <p:nvSpPr>
          <p:cNvPr id="3" name="Rectangle 2"/>
          <p:cNvSpPr/>
          <p:nvPr/>
        </p:nvSpPr>
        <p:spPr>
          <a:xfrm>
            <a:off x="6783618" y="1236277"/>
            <a:ext cx="4936237" cy="1815882"/>
          </a:xfrm>
          <a:prstGeom prst="rect">
            <a:avLst/>
          </a:prstGeom>
        </p:spPr>
        <p:txBody>
          <a:bodyPr wrap="square">
            <a:spAutoFit/>
          </a:bodyPr>
          <a:lstStyle/>
          <a:p>
            <a:pPr lvl="0"/>
            <a:r>
              <a:rPr lang="en-US" sz="2800" b="1" dirty="0" smtClean="0">
                <a:solidFill>
                  <a:prstClr val="black"/>
                </a:solidFill>
                <a:latin typeface="Lato" panose="020B0604020202020204" charset="0"/>
                <a:ea typeface="Lato" panose="020B0604020202020204" charset="0"/>
                <a:cs typeface="Lato" panose="020B0604020202020204" charset="0"/>
              </a:rPr>
              <a:t>For more help </a:t>
            </a:r>
            <a:r>
              <a:rPr lang="en-US" sz="2800" b="1" dirty="0">
                <a:solidFill>
                  <a:prstClr val="black"/>
                </a:solidFill>
                <a:latin typeface="Lato" panose="020B0604020202020204" charset="0"/>
                <a:ea typeface="Lato" panose="020B0604020202020204" charset="0"/>
                <a:cs typeface="Lato" panose="020B0604020202020204" charset="0"/>
              </a:rPr>
              <a:t>and </a:t>
            </a:r>
            <a:r>
              <a:rPr lang="en-US" sz="2800" b="1" dirty="0" smtClean="0">
                <a:solidFill>
                  <a:prstClr val="black"/>
                </a:solidFill>
                <a:latin typeface="Lato" panose="020B0604020202020204" charset="0"/>
                <a:ea typeface="Lato" panose="020B0604020202020204" charset="0"/>
                <a:cs typeface="Lato" panose="020B0604020202020204" charset="0"/>
              </a:rPr>
              <a:t>advice, or to find out more about your feelings, talk to an adult you trust.</a:t>
            </a:r>
            <a:endParaRPr lang="en-US" sz="2800" b="1" dirty="0">
              <a:solidFill>
                <a:prstClr val="black"/>
              </a:solidFill>
              <a:latin typeface="Lato" panose="020B0604020202020204" charset="0"/>
              <a:ea typeface="Lato" panose="020B0604020202020204" charset="0"/>
              <a:cs typeface="Lato" panose="020B0604020202020204" charset="0"/>
            </a:endParaRPr>
          </a:p>
        </p:txBody>
      </p:sp>
      <p:pic>
        <p:nvPicPr>
          <p:cNvPr id="5" name="Picture 4"/>
          <p:cNvPicPr>
            <a:picLocks noChangeAspect="1"/>
          </p:cNvPicPr>
          <p:nvPr/>
        </p:nvPicPr>
        <p:blipFill>
          <a:blip r:embed="rId3"/>
          <a:stretch>
            <a:fillRect/>
          </a:stretch>
        </p:blipFill>
        <p:spPr>
          <a:xfrm>
            <a:off x="460150" y="4648503"/>
            <a:ext cx="2068515" cy="1859045"/>
          </a:xfrm>
          <a:prstGeom prst="rect">
            <a:avLst/>
          </a:prstGeom>
        </p:spPr>
      </p:pic>
      <p:grpSp>
        <p:nvGrpSpPr>
          <p:cNvPr id="4" name="Group 3"/>
          <p:cNvGrpSpPr/>
          <p:nvPr/>
        </p:nvGrpSpPr>
        <p:grpSpPr>
          <a:xfrm>
            <a:off x="-569223" y="1206698"/>
            <a:ext cx="7975051" cy="3347571"/>
            <a:chOff x="-569223" y="1206698"/>
            <a:chExt cx="7975051" cy="3347571"/>
          </a:xfrm>
        </p:grpSpPr>
        <p:pic>
          <p:nvPicPr>
            <p:cNvPr id="9" name="Picture 6" descr="Directory, Wood, Shield, Signpos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223" y="1206698"/>
              <a:ext cx="7975051" cy="33475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51566" y="3158967"/>
              <a:ext cx="4446608" cy="769441"/>
            </a:xfrm>
            <a:prstGeom prst="rect">
              <a:avLst/>
            </a:prstGeom>
            <a:solidFill>
              <a:srgbClr val="FFFF00"/>
            </a:solidFill>
          </p:spPr>
          <p:txBody>
            <a:bodyPr wrap="square" rtlCol="0">
              <a:spAutoFit/>
            </a:bodyPr>
            <a:lstStyle/>
            <a:p>
              <a:r>
                <a:rPr lang="en-US" sz="2200" b="1" dirty="0">
                  <a:latin typeface="Lato" panose="020F0502020204030203" pitchFamily="34" charset="0"/>
                  <a:ea typeface="Lato" panose="020F0502020204030203" pitchFamily="34" charset="0"/>
                  <a:cs typeface="Lato" panose="020F0502020204030203" pitchFamily="34" charset="0"/>
                </a:rPr>
                <a:t>ChildLine: </a:t>
              </a:r>
              <a:r>
                <a:rPr lang="en-US" sz="2200" b="1" dirty="0" smtClean="0">
                  <a:latin typeface="Lato" panose="020F0502020204030203" pitchFamily="34" charset="0"/>
                  <a:ea typeface="Lato" panose="020F0502020204030203" pitchFamily="34" charset="0"/>
                  <a:cs typeface="Lato" panose="020F0502020204030203" pitchFamily="34" charset="0"/>
                  <a:hlinkClick r:id="rId5"/>
                </a:rPr>
                <a:t>www.childline.org.uk</a:t>
              </a:r>
              <a:r>
                <a:rPr lang="en-US" sz="2200" b="1" dirty="0" smtClean="0">
                  <a:latin typeface="Lato" panose="020F0502020204030203" pitchFamily="34" charset="0"/>
                  <a:ea typeface="Lato" panose="020F0502020204030203" pitchFamily="34" charset="0"/>
                  <a:cs typeface="Lato" panose="020F0502020204030203" pitchFamily="34" charset="0"/>
                </a:rPr>
                <a:t> </a:t>
              </a:r>
            </a:p>
            <a:p>
              <a:r>
                <a:rPr lang="en-US" sz="2200" b="1" dirty="0" smtClean="0">
                  <a:latin typeface="Lato" panose="020F0502020204030203" pitchFamily="34" charset="0"/>
                  <a:ea typeface="Lato" panose="020F0502020204030203" pitchFamily="34" charset="0"/>
                  <a:cs typeface="Lato" panose="020F0502020204030203" pitchFamily="34" charset="0"/>
                </a:rPr>
                <a:t>0800 1111</a:t>
              </a:r>
            </a:p>
          </p:txBody>
        </p:sp>
        <p:sp>
          <p:nvSpPr>
            <p:cNvPr id="11" name="TextBox 10"/>
            <p:cNvSpPr txBox="1"/>
            <p:nvPr/>
          </p:nvSpPr>
          <p:spPr>
            <a:xfrm>
              <a:off x="767177" y="2093114"/>
              <a:ext cx="4429944" cy="769441"/>
            </a:xfrm>
            <a:prstGeom prst="rect">
              <a:avLst/>
            </a:prstGeom>
            <a:solidFill>
              <a:srgbClr val="FFFF00"/>
            </a:solidFill>
          </p:spPr>
          <p:txBody>
            <a:bodyPr wrap="square" rtlCol="0">
              <a:spAutoFit/>
            </a:bodyPr>
            <a:lstStyle/>
            <a:p>
              <a:r>
                <a:rPr lang="en-GB" sz="2200" b="1" dirty="0" smtClean="0">
                  <a:latin typeface="Lato" panose="020B0604020202020204" charset="0"/>
                  <a:ea typeface="Lato" panose="020B0604020202020204" charset="0"/>
                  <a:cs typeface="Lato" panose="020B0604020202020204" charset="0"/>
                </a:rPr>
                <a:t>Talk to a trusted adult at home or at school</a:t>
              </a:r>
              <a:endParaRPr lang="en-GB" sz="2200" b="1" dirty="0">
                <a:latin typeface="Lato" panose="020B0604020202020204" charset="0"/>
                <a:ea typeface="Lato" panose="020B0604020202020204" charset="0"/>
                <a:cs typeface="Lato" panose="020B0604020202020204" charset="0"/>
              </a:endParaRPr>
            </a:p>
          </p:txBody>
        </p:sp>
      </p:grpSp>
    </p:spTree>
    <p:extLst>
      <p:ext uri="{BB962C8B-B14F-4D97-AF65-F5344CB8AC3E}">
        <p14:creationId xmlns:p14="http://schemas.microsoft.com/office/powerpoint/2010/main" val="400497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1448" y="1984973"/>
            <a:ext cx="6265368" cy="1815882"/>
          </a:xfrm>
          <a:prstGeom prst="rect">
            <a:avLst/>
          </a:prstGeom>
          <a:noFill/>
        </p:spPr>
        <p:txBody>
          <a:bodyPr wrap="square" rtlCol="0">
            <a:spAutoFit/>
          </a:bodyPr>
          <a:lstStyle/>
          <a:p>
            <a:r>
              <a:rPr lang="en-US" sz="2800" b="1" dirty="0" smtClean="0">
                <a:latin typeface="Lato" panose="020B0604020202020204" charset="0"/>
                <a:ea typeface="Lato" panose="020B0604020202020204" charset="0"/>
                <a:cs typeface="Lato" panose="020B0604020202020204" charset="0"/>
              </a:rPr>
              <a:t>Help Ziggy feel good…</a:t>
            </a:r>
          </a:p>
          <a:p>
            <a:endParaRPr lang="en-US" sz="2800" dirty="0">
              <a:latin typeface="Lato" panose="020B0604020202020204" charset="0"/>
              <a:ea typeface="Lato" panose="020B0604020202020204" charset="0"/>
              <a:cs typeface="Lato" panose="020B0604020202020204" charset="0"/>
            </a:endParaRPr>
          </a:p>
          <a:p>
            <a:r>
              <a:rPr lang="en-US" sz="2800" dirty="0" smtClean="0">
                <a:latin typeface="Lato" panose="020B0604020202020204" charset="0"/>
                <a:ea typeface="Lato" panose="020B0604020202020204" charset="0"/>
                <a:cs typeface="Lato" panose="020B0604020202020204" charset="0"/>
              </a:rPr>
              <a:t>What can Ziggy do to feel good or better throughout the day?</a:t>
            </a:r>
          </a:p>
        </p:txBody>
      </p:sp>
      <p:sp>
        <p:nvSpPr>
          <p:cNvPr id="6" name="Footer Placeholder 5"/>
          <p:cNvSpPr>
            <a:spLocks noGrp="1"/>
          </p:cNvSpPr>
          <p:nvPr>
            <p:ph type="ftr" sz="quarter" idx="11"/>
          </p:nvPr>
        </p:nvSpPr>
        <p:spPr>
          <a:xfrm>
            <a:off x="0" y="6464385"/>
            <a:ext cx="12192000" cy="365125"/>
          </a:xfrm>
        </p:spPr>
        <p:txBody>
          <a:bodyPr/>
          <a:lstStyle/>
          <a:p>
            <a:r>
              <a:rPr lang="en-GB" sz="1050" dirty="0" smtClean="0"/>
              <a:t>© PSHE Association 2019</a:t>
            </a:r>
            <a:r>
              <a:rPr lang="en-GB" dirty="0" smtClean="0"/>
              <a:t>	 </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11</a:t>
            </a:fld>
            <a:endParaRPr lang="en-GB" dirty="0"/>
          </a:p>
        </p:txBody>
      </p:sp>
      <p:sp>
        <p:nvSpPr>
          <p:cNvPr id="13" name="TextBox 12"/>
          <p:cNvSpPr txBox="1"/>
          <p:nvPr/>
        </p:nvSpPr>
        <p:spPr>
          <a:xfrm>
            <a:off x="503693" y="650008"/>
            <a:ext cx="6787756"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Feel-good note-cards</a:t>
            </a:r>
            <a:endParaRPr lang="en-GB" sz="4400" b="1" dirty="0">
              <a:solidFill>
                <a:srgbClr val="95519E"/>
              </a:solidFill>
              <a:latin typeface="League Spartan" panose="00000800000000000000" pitchFamily="50" charset="0"/>
            </a:endParaRPr>
          </a:p>
        </p:txBody>
      </p:sp>
      <p:pic>
        <p:nvPicPr>
          <p:cNvPr id="3" name="Picture 2"/>
          <p:cNvPicPr>
            <a:picLocks noChangeAspect="1"/>
          </p:cNvPicPr>
          <p:nvPr/>
        </p:nvPicPr>
        <p:blipFill rotWithShape="1">
          <a:blip r:embed="rId3"/>
          <a:srcRect l="21741"/>
          <a:stretch/>
        </p:blipFill>
        <p:spPr>
          <a:xfrm>
            <a:off x="7184571" y="1088359"/>
            <a:ext cx="5007429" cy="4265706"/>
          </a:xfrm>
          <a:prstGeom prst="rect">
            <a:avLst/>
          </a:prstGeom>
        </p:spPr>
      </p:pic>
      <p:sp>
        <p:nvSpPr>
          <p:cNvPr id="12" name="TextBox 11"/>
          <p:cNvSpPr txBox="1"/>
          <p:nvPr/>
        </p:nvSpPr>
        <p:spPr>
          <a:xfrm>
            <a:off x="669885" y="4036813"/>
            <a:ext cx="6265368" cy="954107"/>
          </a:xfrm>
          <a:prstGeom prst="rect">
            <a:avLst/>
          </a:prstGeom>
          <a:noFill/>
        </p:spPr>
        <p:txBody>
          <a:bodyPr wrap="square" rtlCol="0">
            <a:spAutoFit/>
          </a:bodyPr>
          <a:lstStyle/>
          <a:p>
            <a:r>
              <a:rPr lang="en-US" sz="2800" b="1" dirty="0" smtClean="0">
                <a:latin typeface="Lato" panose="020B0604020202020204" charset="0"/>
                <a:ea typeface="Lato" panose="020B0604020202020204" charset="0"/>
                <a:cs typeface="Lato" panose="020B0604020202020204" charset="0"/>
              </a:rPr>
              <a:t>Write a note-card for Ziggy to keep in his pocket or wallet as reminder!</a:t>
            </a:r>
          </a:p>
        </p:txBody>
      </p:sp>
    </p:spTree>
    <p:extLst>
      <p:ext uri="{BB962C8B-B14F-4D97-AF65-F5344CB8AC3E}">
        <p14:creationId xmlns:p14="http://schemas.microsoft.com/office/powerpoint/2010/main" val="211750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1433" y="401538"/>
            <a:ext cx="10714182" cy="1446550"/>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Every day feelings: </a:t>
            </a:r>
          </a:p>
          <a:p>
            <a:r>
              <a:rPr lang="en-GB" sz="4400" b="1" dirty="0" smtClean="0">
                <a:solidFill>
                  <a:srgbClr val="95519E"/>
                </a:solidFill>
                <a:latin typeface="League Spartan" panose="00000800000000000000" pitchFamily="50" charset="0"/>
              </a:rPr>
              <a:t>Where are we now?</a:t>
            </a:r>
            <a:endParaRPr lang="en-GB" sz="4400" b="1" dirty="0">
              <a:solidFill>
                <a:srgbClr val="95519E"/>
              </a:solidFill>
              <a:latin typeface="League Spartan" panose="00000800000000000000" pitchFamily="50" charset="0"/>
            </a:endParaRPr>
          </a:p>
        </p:txBody>
      </p:sp>
      <p:sp>
        <p:nvSpPr>
          <p:cNvPr id="8" name="TextBox 7"/>
          <p:cNvSpPr txBox="1"/>
          <p:nvPr/>
        </p:nvSpPr>
        <p:spPr>
          <a:xfrm>
            <a:off x="841433" y="1991159"/>
            <a:ext cx="10012615" cy="1969770"/>
          </a:xfrm>
          <a:prstGeom prst="rect">
            <a:avLst/>
          </a:prstGeom>
          <a:noFill/>
        </p:spPr>
        <p:txBody>
          <a:bodyPr wrap="square" rtlCol="0">
            <a:spAutoFit/>
          </a:bodyPr>
          <a:lstStyle/>
          <a:p>
            <a:r>
              <a:rPr lang="en-US" sz="2800" b="1" dirty="0" smtClean="0">
                <a:latin typeface="Lato" panose="020B0604020202020204" charset="0"/>
                <a:ea typeface="Lato" panose="020B0604020202020204" charset="0"/>
                <a:cs typeface="Lato" panose="020B0604020202020204" charset="0"/>
              </a:rPr>
              <a:t>Go back to the  ‘What’s our starting point?’ activity</a:t>
            </a:r>
          </a:p>
          <a:p>
            <a:endParaRPr lang="en-US" sz="1600" dirty="0" smtClean="0"/>
          </a:p>
          <a:p>
            <a:r>
              <a:rPr lang="en-US" sz="2400" dirty="0" smtClean="0">
                <a:latin typeface="Lato" panose="020F0502020204030203" pitchFamily="34" charset="0"/>
                <a:ea typeface="Lato" panose="020F0502020204030203" pitchFamily="34" charset="0"/>
                <a:cs typeface="Lato" panose="020F0502020204030203" pitchFamily="34" charset="0"/>
              </a:rPr>
              <a:t>Is there anything you would like to change?</a:t>
            </a:r>
          </a:p>
          <a:p>
            <a:endParaRPr lang="en-US" sz="600" dirty="0" smtClean="0">
              <a:latin typeface="Lato" panose="020F0502020204030203" pitchFamily="34" charset="0"/>
              <a:ea typeface="Lato" panose="020F0502020204030203" pitchFamily="34" charset="0"/>
              <a:cs typeface="Lato" panose="020F0502020204030203" pitchFamily="34" charset="0"/>
            </a:endParaRPr>
          </a:p>
          <a:p>
            <a:r>
              <a:rPr lang="en-US" sz="2400" dirty="0" smtClean="0">
                <a:latin typeface="Lato" panose="020F0502020204030203" pitchFamily="34" charset="0"/>
                <a:ea typeface="Lato" panose="020F0502020204030203" pitchFamily="34" charset="0"/>
                <a:cs typeface="Lato" panose="020F0502020204030203" pitchFamily="34" charset="0"/>
              </a:rPr>
              <a:t>Is there anything you would like to add?</a:t>
            </a:r>
            <a:endParaRPr lang="en-US" sz="2400" dirty="0">
              <a:latin typeface="Lato" panose="020F0502020204030203" pitchFamily="34" charset="0"/>
              <a:ea typeface="Lato" panose="020F0502020204030203" pitchFamily="34" charset="0"/>
              <a:cs typeface="Lato" panose="020F0502020204030203" pitchFamily="34" charset="0"/>
            </a:endParaRPr>
          </a:p>
          <a:p>
            <a:endParaRPr lang="en-US" sz="2400" dirty="0" smtClean="0">
              <a:latin typeface="Lato" panose="020F0502020204030203" pitchFamily="34" charset="0"/>
              <a:ea typeface="Lato" panose="020F0502020204030203" pitchFamily="34" charset="0"/>
              <a:cs typeface="Lato" panose="020F0502020204030203" pitchFamily="34" charset="0"/>
            </a:endParaRPr>
          </a:p>
        </p:txBody>
      </p:sp>
      <p:pic>
        <p:nvPicPr>
          <p:cNvPr id="2052" name="Picture 4" descr="Artistic, Bright, Color, Colored"/>
          <p:cNvPicPr>
            <a:picLocks noChangeAspect="1" noChangeArrowheads="1"/>
          </p:cNvPicPr>
          <p:nvPr/>
        </p:nvPicPr>
        <p:blipFill rotWithShape="1">
          <a:blip r:embed="rId3">
            <a:extLst>
              <a:ext uri="{28A0092B-C50C-407E-A947-70E740481C1C}">
                <a14:useLocalDpi xmlns:a14="http://schemas.microsoft.com/office/drawing/2010/main" val="0"/>
              </a:ext>
            </a:extLst>
          </a:blip>
          <a:srcRect l="28108" t="15930" r="4510"/>
          <a:stretch/>
        </p:blipFill>
        <p:spPr bwMode="auto">
          <a:xfrm>
            <a:off x="1145138" y="3850633"/>
            <a:ext cx="3002692" cy="250251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2019</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12</a:t>
            </a:fld>
            <a:endParaRPr lang="en-GB" dirty="0"/>
          </a:p>
        </p:txBody>
      </p:sp>
      <p:sp>
        <p:nvSpPr>
          <p:cNvPr id="10" name="TextBox 9"/>
          <p:cNvSpPr txBox="1"/>
          <p:nvPr/>
        </p:nvSpPr>
        <p:spPr>
          <a:xfrm>
            <a:off x="4340203" y="4379354"/>
            <a:ext cx="6877672" cy="1200329"/>
          </a:xfrm>
          <a:prstGeom prst="rect">
            <a:avLst/>
          </a:prstGeom>
          <a:solidFill>
            <a:schemeClr val="bg1"/>
          </a:solidFill>
          <a:ln>
            <a:noFill/>
          </a:ln>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Use a different </a:t>
            </a:r>
            <a:r>
              <a:rPr lang="en-US" sz="2400" dirty="0" err="1">
                <a:latin typeface="Lato" panose="020F0502020204030203" pitchFamily="34" charset="0"/>
                <a:ea typeface="Lato" panose="020F0502020204030203" pitchFamily="34" charset="0"/>
                <a:cs typeface="Lato" panose="020F0502020204030203" pitchFamily="34" charset="0"/>
              </a:rPr>
              <a:t>colour</a:t>
            </a:r>
            <a:r>
              <a:rPr lang="en-US" sz="2400" dirty="0">
                <a:latin typeface="Lato" panose="020F0502020204030203" pitchFamily="34" charset="0"/>
                <a:ea typeface="Lato" panose="020F0502020204030203" pitchFamily="34" charset="0"/>
                <a:cs typeface="Lato" panose="020F0502020204030203" pitchFamily="34" charset="0"/>
              </a:rPr>
              <a:t> pen or pencil to amend your draw and write and show how your thinking has developed or changed. </a:t>
            </a:r>
            <a:endParaRPr lang="en-GB" sz="2400"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8896" y="281682"/>
            <a:ext cx="1642787" cy="1686261"/>
          </a:xfrm>
          <a:prstGeom prst="rect">
            <a:avLst/>
          </a:prstGeom>
        </p:spPr>
      </p:pic>
    </p:spTree>
    <p:extLst>
      <p:ext uri="{BB962C8B-B14F-4D97-AF65-F5344CB8AC3E}">
        <p14:creationId xmlns:p14="http://schemas.microsoft.com/office/powerpoint/2010/main" val="257505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The Board, Book, Students, Clipart, Cartoon, Kids"/>
          <p:cNvPicPr>
            <a:picLocks noChangeAspect="1" noChangeArrowheads="1"/>
          </p:cNvPicPr>
          <p:nvPr/>
        </p:nvPicPr>
        <p:blipFill rotWithShape="1">
          <a:blip r:embed="rId3">
            <a:extLst>
              <a:ext uri="{28A0092B-C50C-407E-A947-70E740481C1C}">
                <a14:useLocalDpi xmlns:a14="http://schemas.microsoft.com/office/drawing/2010/main" val="0"/>
              </a:ext>
            </a:extLst>
          </a:blip>
          <a:srcRect l="6610" t="8713" r="5988" b="7969"/>
          <a:stretch/>
        </p:blipFill>
        <p:spPr bwMode="auto">
          <a:xfrm>
            <a:off x="6440629" y="1338003"/>
            <a:ext cx="5012462" cy="44848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8909" y="68718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Additional activity</a:t>
            </a:r>
            <a:endParaRPr lang="en-GB" sz="4400" b="1" dirty="0">
              <a:solidFill>
                <a:srgbClr val="95519E"/>
              </a:solidFill>
              <a:latin typeface="League Spartan" panose="00000800000000000000" pitchFamily="50" charset="0"/>
            </a:endParaRPr>
          </a:p>
        </p:txBody>
      </p:sp>
      <p:sp>
        <p:nvSpPr>
          <p:cNvPr id="8" name="TextBox 7"/>
          <p:cNvSpPr txBox="1"/>
          <p:nvPr/>
        </p:nvSpPr>
        <p:spPr>
          <a:xfrm>
            <a:off x="738909" y="1857137"/>
            <a:ext cx="5596841" cy="3108543"/>
          </a:xfrm>
          <a:prstGeom prst="rect">
            <a:avLst/>
          </a:prstGeom>
          <a:noFill/>
        </p:spPr>
        <p:txBody>
          <a:bodyPr wrap="square" rtlCol="0">
            <a:spAutoFit/>
          </a:bodyPr>
          <a:lstStyle/>
          <a:p>
            <a:r>
              <a:rPr lang="en-US" sz="2800" b="1" dirty="0" smtClean="0">
                <a:latin typeface="Lato" panose="020B0604020202020204" charset="0"/>
                <a:ea typeface="Lato" panose="020B0604020202020204" charset="0"/>
                <a:cs typeface="Lato" panose="020B0604020202020204" charset="0"/>
              </a:rPr>
              <a:t>Write a story about Ziggy’s day. </a:t>
            </a:r>
            <a:r>
              <a:rPr lang="en-US" sz="2800" dirty="0" smtClean="0">
                <a:latin typeface="Lato" panose="020B0604020202020204" charset="0"/>
                <a:ea typeface="Lato" panose="020B0604020202020204" charset="0"/>
                <a:cs typeface="Lato" panose="020B0604020202020204" charset="0"/>
              </a:rPr>
              <a:t>Tell your reader about all the different feelings Ziggy has in one day, which things make him feel good and which things make him feel not-so-good.  Write about what he does to feel better.</a:t>
            </a:r>
          </a:p>
        </p:txBody>
      </p:sp>
      <p:sp>
        <p:nvSpPr>
          <p:cNvPr id="5" name="Footer Placeholder 4"/>
          <p:cNvSpPr>
            <a:spLocks noGrp="1"/>
          </p:cNvSpPr>
          <p:nvPr>
            <p:ph type="ftr" sz="quarter" idx="11"/>
          </p:nvPr>
        </p:nvSpPr>
        <p:spPr>
          <a:xfrm>
            <a:off x="0" y="6380093"/>
            <a:ext cx="12192000" cy="365125"/>
          </a:xfrm>
        </p:spPr>
        <p:txBody>
          <a:bodyPr/>
          <a:lstStyle/>
          <a:p>
            <a:r>
              <a:rPr lang="en-GB" sz="1050" dirty="0" smtClean="0"/>
              <a:t>© PSHE Association 2019</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13</a:t>
            </a:fld>
            <a:endParaRPr lang="en-GB" dirty="0"/>
          </a:p>
        </p:txBody>
      </p:sp>
      <p:pic>
        <p:nvPicPr>
          <p:cNvPr id="4098" name="Picture 2" descr="Pencil, Pen, Orange, Red, Eraser, Graphic, Draw, Wr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5871" y="1444648"/>
            <a:ext cx="1229659" cy="123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6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41327"/>
            <a:ext cx="11353800" cy="6215023"/>
          </a:xfrm>
          <a:prstGeom prst="rect">
            <a:avLst/>
          </a:prstGeom>
        </p:spPr>
      </p:pic>
      <p:sp>
        <p:nvSpPr>
          <p:cNvPr id="3" name="TextBox 2"/>
          <p:cNvSpPr txBox="1"/>
          <p:nvPr/>
        </p:nvSpPr>
        <p:spPr>
          <a:xfrm>
            <a:off x="738909" y="555375"/>
            <a:ext cx="10714182" cy="769441"/>
          </a:xfrm>
          <a:prstGeom prst="rect">
            <a:avLst/>
          </a:prstGeom>
          <a:noFill/>
        </p:spPr>
        <p:txBody>
          <a:bodyPr wrap="square" rtlCol="0">
            <a:spAutoFit/>
          </a:bodyPr>
          <a:lstStyle/>
          <a:p>
            <a:pPr algn="ctr"/>
            <a:r>
              <a:rPr lang="en-GB" sz="4400" b="1" dirty="0" smtClean="0">
                <a:latin typeface="League Spartan" panose="00000800000000000000" pitchFamily="50" charset="0"/>
              </a:rPr>
              <a:t>Ground rules</a:t>
            </a:r>
            <a:endParaRPr lang="en-GB" sz="4400" b="1" dirty="0">
              <a:latin typeface="League Spartan" panose="00000800000000000000" pitchFamily="50" charset="0"/>
            </a:endParaRPr>
          </a:p>
        </p:txBody>
      </p:sp>
      <p:sp>
        <p:nvSpPr>
          <p:cNvPr id="5" name="TextBox 4"/>
          <p:cNvSpPr txBox="1"/>
          <p:nvPr/>
        </p:nvSpPr>
        <p:spPr>
          <a:xfrm>
            <a:off x="2228849" y="1333236"/>
            <a:ext cx="7696201" cy="4832092"/>
          </a:xfrm>
          <a:prstGeom prst="rect">
            <a:avLst/>
          </a:prstGeom>
          <a:noFill/>
          <a:ln>
            <a:noFill/>
          </a:ln>
        </p:spPr>
        <p:txBody>
          <a:bodyPr wrap="square" rtlCol="0">
            <a:spAutoFit/>
          </a:bodyPr>
          <a:lstStyle/>
          <a:p>
            <a:r>
              <a:rPr lang="en-GB" sz="2800" dirty="0" smtClean="0">
                <a:latin typeface="Lato" panose="020F0502020204030203" pitchFamily="34" charset="0"/>
                <a:ea typeface="Lato" panose="020F0502020204030203" pitchFamily="34" charset="0"/>
                <a:cs typeface="Lato" panose="020F0502020204030203" pitchFamily="34" charset="0"/>
              </a:rPr>
              <a:t>[Add your class rules here]</a:t>
            </a:r>
          </a:p>
          <a:p>
            <a:endParaRPr lang="en-GB" sz="2800" b="1" dirty="0">
              <a:solidFill>
                <a:srgbClr val="CC99FF"/>
              </a:solidFill>
            </a:endParaRPr>
          </a:p>
          <a:p>
            <a:endParaRPr lang="en-GB" sz="2800" b="1" dirty="0" smtClean="0">
              <a:solidFill>
                <a:srgbClr val="CC99FF"/>
              </a:solidFill>
            </a:endParaRPr>
          </a:p>
          <a:p>
            <a:endParaRPr lang="en-GB" sz="2800" b="1" dirty="0">
              <a:solidFill>
                <a:srgbClr val="CC99FF"/>
              </a:solidFill>
            </a:endParaRPr>
          </a:p>
          <a:p>
            <a:endParaRPr lang="en-GB" sz="2800" b="1" dirty="0" smtClean="0">
              <a:solidFill>
                <a:srgbClr val="CC99FF"/>
              </a:solidFill>
            </a:endParaRPr>
          </a:p>
          <a:p>
            <a:endParaRPr lang="en-GB" sz="2800" b="1" dirty="0">
              <a:solidFill>
                <a:srgbClr val="CC99FF"/>
              </a:solidFill>
            </a:endParaRPr>
          </a:p>
          <a:p>
            <a:endParaRPr lang="en-GB" sz="2800" b="1" dirty="0" smtClean="0">
              <a:solidFill>
                <a:srgbClr val="CC99FF"/>
              </a:solidFill>
            </a:endParaRPr>
          </a:p>
          <a:p>
            <a:endParaRPr lang="en-GB" sz="2800" b="1" dirty="0">
              <a:solidFill>
                <a:srgbClr val="CC99FF"/>
              </a:solidFill>
            </a:endParaRPr>
          </a:p>
          <a:p>
            <a:endParaRPr lang="en-GB" sz="2800" b="1" dirty="0" smtClean="0">
              <a:solidFill>
                <a:srgbClr val="CC99FF"/>
              </a:solidFill>
            </a:endParaRPr>
          </a:p>
          <a:p>
            <a:endParaRPr lang="en-GB" sz="2800" b="1" dirty="0">
              <a:solidFill>
                <a:srgbClr val="CC99FF"/>
              </a:solidFill>
            </a:endParaRPr>
          </a:p>
          <a:p>
            <a:endParaRPr lang="en-GB" sz="2800" b="1" dirty="0" smtClean="0">
              <a:solidFill>
                <a:srgbClr val="CC99FF"/>
              </a:solidFill>
            </a:endParaRPr>
          </a:p>
        </p:txBody>
      </p:sp>
      <p:sp>
        <p:nvSpPr>
          <p:cNvPr id="4" name="Footer Placeholder 3"/>
          <p:cNvSpPr>
            <a:spLocks noGrp="1"/>
          </p:cNvSpPr>
          <p:nvPr>
            <p:ph type="ftr" sz="quarter" idx="11"/>
          </p:nvPr>
        </p:nvSpPr>
        <p:spPr>
          <a:xfrm>
            <a:off x="-19051" y="6405273"/>
            <a:ext cx="12192000" cy="365125"/>
          </a:xfrm>
        </p:spPr>
        <p:txBody>
          <a:bodyPr/>
          <a:lstStyle/>
          <a:p>
            <a:r>
              <a:rPr lang="en-GB" sz="1050" dirty="0" smtClean="0"/>
              <a:t>© PSHE Association 2019</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spTree>
    <p:extLst>
      <p:ext uri="{BB962C8B-B14F-4D97-AF65-F5344CB8AC3E}">
        <p14:creationId xmlns:p14="http://schemas.microsoft.com/office/powerpoint/2010/main" val="2757244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37904"/>
            <a:ext cx="10714182" cy="1323439"/>
          </a:xfrm>
          <a:prstGeom prst="rect">
            <a:avLst/>
          </a:prstGeom>
          <a:noFill/>
        </p:spPr>
        <p:txBody>
          <a:bodyPr wrap="square" rtlCol="0">
            <a:spAutoFit/>
          </a:bodyPr>
          <a:lstStyle/>
          <a:p>
            <a:r>
              <a:rPr lang="en-GB" sz="4000" b="1" dirty="0" smtClean="0">
                <a:solidFill>
                  <a:srgbClr val="95519E"/>
                </a:solidFill>
                <a:latin typeface="League Spartan" panose="00000800000000000000" pitchFamily="50" charset="0"/>
              </a:rPr>
              <a:t>Everyday feelings: </a:t>
            </a:r>
          </a:p>
          <a:p>
            <a:r>
              <a:rPr lang="en-GB" sz="4000" b="1" dirty="0" smtClean="0">
                <a:solidFill>
                  <a:srgbClr val="95519E"/>
                </a:solidFill>
                <a:latin typeface="League Spartan" panose="00000800000000000000" pitchFamily="50" charset="0"/>
              </a:rPr>
              <a:t>What’s our starting point?</a:t>
            </a:r>
            <a:endParaRPr lang="en-GB" sz="4000" b="1" dirty="0">
              <a:solidFill>
                <a:srgbClr val="95519E"/>
              </a:solidFill>
              <a:latin typeface="League Spartan" panose="00000800000000000000" pitchFamily="50" charset="0"/>
            </a:endParaRPr>
          </a:p>
        </p:txBody>
      </p:sp>
      <p:sp>
        <p:nvSpPr>
          <p:cNvPr id="8" name="TextBox 7"/>
          <p:cNvSpPr txBox="1"/>
          <p:nvPr/>
        </p:nvSpPr>
        <p:spPr>
          <a:xfrm>
            <a:off x="601767" y="2113448"/>
            <a:ext cx="5398654" cy="1200329"/>
          </a:xfrm>
          <a:prstGeom prst="rect">
            <a:avLst/>
          </a:prstGeom>
          <a:noFill/>
        </p:spPr>
        <p:txBody>
          <a:bodyPr wrap="square" rtlCol="0">
            <a:spAutoFit/>
          </a:bodyPr>
          <a:lstStyle/>
          <a:p>
            <a:r>
              <a:rPr lang="en-US" sz="2400" dirty="0" smtClean="0">
                <a:latin typeface="Lato" panose="020F0502020204030203" pitchFamily="34" charset="0"/>
                <a:ea typeface="Lato" panose="020F0502020204030203" pitchFamily="34" charset="0"/>
                <a:cs typeface="Lato" panose="020F0502020204030203" pitchFamily="34" charset="0"/>
              </a:rPr>
              <a:t>Imagine a person, about your age (or a bit older than you), who goes to a school like ours, somewhere near here. </a:t>
            </a: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5306"/>
            <a:ext cx="12192000" cy="365125"/>
          </a:xfrm>
        </p:spPr>
        <p:txBody>
          <a:bodyPr/>
          <a:lstStyle/>
          <a:p>
            <a:r>
              <a:rPr lang="en-GB" sz="1050" dirty="0" smtClean="0"/>
              <a:t>© PSHE Association 2019</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9" name="TextBox 8"/>
          <p:cNvSpPr txBox="1"/>
          <p:nvPr/>
        </p:nvSpPr>
        <p:spPr>
          <a:xfrm>
            <a:off x="780473" y="3664328"/>
            <a:ext cx="4979058" cy="2246769"/>
          </a:xfrm>
          <a:prstGeom prst="rect">
            <a:avLst/>
          </a:prstGeom>
          <a:noFill/>
        </p:spPr>
        <p:txBody>
          <a:bodyPr wrap="square" rtlCol="0">
            <a:spAutoFit/>
          </a:bodyPr>
          <a:lstStyle/>
          <a:p>
            <a:r>
              <a:rPr lang="en-US" sz="2800" b="1" dirty="0">
                <a:latin typeface="Lato" panose="020B0604020202020204" charset="0"/>
                <a:ea typeface="Lato" panose="020B0604020202020204" charset="0"/>
                <a:cs typeface="Lato" panose="020B0604020202020204" charset="0"/>
              </a:rPr>
              <a:t>D</a:t>
            </a:r>
            <a:r>
              <a:rPr lang="en-US" sz="2800" b="1" dirty="0" smtClean="0">
                <a:latin typeface="Lato" panose="020B0604020202020204" charset="0"/>
                <a:ea typeface="Lato" panose="020B0604020202020204" charset="0"/>
                <a:cs typeface="Lato" panose="020B0604020202020204" charset="0"/>
              </a:rPr>
              <a:t>raw and write about:</a:t>
            </a:r>
          </a:p>
          <a:p>
            <a:pPr marL="342900" indent="-342900">
              <a:buFont typeface="Arial" panose="020B0604020202020204" pitchFamily="34" charset="0"/>
              <a:buChar char="•"/>
            </a:pPr>
            <a:r>
              <a:rPr lang="en-US" sz="2800" b="1" dirty="0">
                <a:latin typeface="Lato" panose="020B0604020202020204" charset="0"/>
                <a:ea typeface="Lato" panose="020B0604020202020204" charset="0"/>
                <a:cs typeface="Lato" panose="020B0604020202020204" charset="0"/>
              </a:rPr>
              <a:t>t</a:t>
            </a:r>
            <a:r>
              <a:rPr lang="en-US" sz="2800" b="1" dirty="0" smtClean="0">
                <a:latin typeface="Lato" panose="020B0604020202020204" charset="0"/>
                <a:ea typeface="Lato" panose="020B0604020202020204" charset="0"/>
                <a:cs typeface="Lato" panose="020B0604020202020204" charset="0"/>
              </a:rPr>
              <a:t>he feelings they have most days</a:t>
            </a:r>
          </a:p>
          <a:p>
            <a:pPr marL="342900" indent="-342900">
              <a:buFont typeface="Arial" panose="020B0604020202020204" pitchFamily="34" charset="0"/>
              <a:buChar char="•"/>
            </a:pPr>
            <a:r>
              <a:rPr lang="en-US" sz="2800" b="1" dirty="0" smtClean="0">
                <a:latin typeface="Lato" panose="020B0604020202020204" charset="0"/>
                <a:ea typeface="Lato" panose="020B0604020202020204" charset="0"/>
                <a:cs typeface="Lato" panose="020B0604020202020204" charset="0"/>
              </a:rPr>
              <a:t>what helps them to feel good every day </a:t>
            </a:r>
          </a:p>
        </p:txBody>
      </p:sp>
      <p:pic>
        <p:nvPicPr>
          <p:cNvPr id="4098" name="Picture 2" descr="To Write, Girl, Child, School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199" y="2455053"/>
            <a:ext cx="48577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reen, Flag, Pennon, Waving, Pennant,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998831" y="369643"/>
            <a:ext cx="1552917" cy="144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636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13049" y="2845269"/>
            <a:ext cx="10965901" cy="3308598"/>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endParaRPr lang="en-GB" sz="3200" b="1" dirty="0" smtClean="0">
              <a:latin typeface="League Spartan" panose="00000800000000000000" pitchFamily="50" charset="0"/>
            </a:endParaRPr>
          </a:p>
          <a:p>
            <a:pPr lvl="3"/>
            <a:endParaRPr lang="en-GB" sz="2800" b="1" dirty="0">
              <a:latin typeface="League Spartan" panose="00000800000000000000" pitchFamily="50" charset="0"/>
            </a:endParaRPr>
          </a:p>
          <a:p>
            <a:pPr lvl="3"/>
            <a:endParaRPr lang="en-GB" sz="100" b="1" dirty="0" smtClean="0">
              <a:latin typeface="Gill Sans MT" panose="020B0502020104020203" pitchFamily="34" charset="0"/>
            </a:endParaRPr>
          </a:p>
          <a:p>
            <a:pPr marL="914400" lvl="1" indent="-457200">
              <a:lnSpc>
                <a:spcPct val="150000"/>
              </a:lnSpc>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  identify that feelings/emotions are part of our health and wellbeing</a:t>
            </a:r>
          </a:p>
          <a:p>
            <a:pPr marL="914400" lvl="1" indent="-457200">
              <a:lnSpc>
                <a:spcPct val="150000"/>
              </a:lnSpc>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 recognise that feelings usually change throughout the day</a:t>
            </a:r>
          </a:p>
          <a:p>
            <a:pPr marL="914400" lvl="1" indent="-457200">
              <a:lnSpc>
                <a:spcPct val="150000"/>
              </a:lnSpc>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 give examples of everyday things that can affect feelings</a:t>
            </a:r>
          </a:p>
          <a:p>
            <a:pPr marL="914400" lvl="1" indent="-457200">
              <a:lnSpc>
                <a:spcPct val="150000"/>
              </a:lnSpc>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 describe what can help people feel good/better</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3" name="Footer Placeholder 2"/>
          <p:cNvSpPr>
            <a:spLocks noGrp="1"/>
          </p:cNvSpPr>
          <p:nvPr>
            <p:ph type="ftr" sz="quarter" idx="11"/>
          </p:nvPr>
        </p:nvSpPr>
        <p:spPr>
          <a:xfrm>
            <a:off x="0" y="6320257"/>
            <a:ext cx="12192000" cy="365125"/>
          </a:xfrm>
        </p:spPr>
        <p:txBody>
          <a:bodyPr/>
          <a:lstStyle/>
          <a:p>
            <a:r>
              <a:rPr lang="en-GB" sz="1050" dirty="0" smtClean="0"/>
              <a:t>© PSHE Association 2019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4</a:t>
            </a:fld>
            <a:endParaRPr lang="en-GB" dirty="0"/>
          </a:p>
        </p:txBody>
      </p:sp>
      <p:sp>
        <p:nvSpPr>
          <p:cNvPr id="10" name="TextBox 9"/>
          <p:cNvSpPr txBox="1"/>
          <p:nvPr/>
        </p:nvSpPr>
        <p:spPr>
          <a:xfrm>
            <a:off x="376518" y="594311"/>
            <a:ext cx="11485968" cy="1384995"/>
          </a:xfrm>
          <a:prstGeom prst="rect">
            <a:avLst/>
          </a:prstGeom>
          <a:solidFill>
            <a:schemeClr val="bg1"/>
          </a:solidFill>
        </p:spPr>
        <p:txBody>
          <a:bodyPr wrap="square" rtlCol="0">
            <a:spAutoFit/>
          </a:bodyPr>
          <a:lstStyle/>
          <a:p>
            <a:pPr lvl="3"/>
            <a:r>
              <a:rPr lang="en-GB" sz="2800" b="1" dirty="0" smtClean="0">
                <a:latin typeface="League Spartan" panose="00000800000000000000" pitchFamily="50" charset="0"/>
              </a:rPr>
              <a:t>We are learning </a:t>
            </a:r>
            <a:r>
              <a:rPr lang="en-US" sz="2800" b="1" dirty="0" smtClean="0">
                <a:latin typeface="League Spartan" panose="020B0604020202020204" charset="0"/>
                <a:ea typeface="Lato" panose="020F0502020204030203" pitchFamily="34" charset="0"/>
                <a:cs typeface="Lato" panose="020F0502020204030203" pitchFamily="34" charset="0"/>
              </a:rPr>
              <a:t>about </a:t>
            </a:r>
            <a:r>
              <a:rPr lang="en-US" sz="2800" b="1" dirty="0">
                <a:latin typeface="League Spartan" panose="020B0604020202020204" charset="0"/>
                <a:ea typeface="Lato" panose="020F0502020204030203" pitchFamily="34" charset="0"/>
                <a:cs typeface="Lato" panose="020F0502020204030203" pitchFamily="34" charset="0"/>
              </a:rPr>
              <a:t>the different feelings and emotions people experience; how feelings and emotions change and what helps people to feel good</a:t>
            </a:r>
            <a:endParaRPr lang="en-GB" sz="800" b="1" dirty="0" smtClean="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049" y="594311"/>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931689" y="2605859"/>
            <a:ext cx="877333" cy="1001704"/>
          </a:xfrm>
          <a:prstGeom prst="rect">
            <a:avLst/>
          </a:prstGeom>
        </p:spPr>
      </p:pic>
    </p:spTree>
    <p:extLst>
      <p:ext uri="{BB962C8B-B14F-4D97-AF65-F5344CB8AC3E}">
        <p14:creationId xmlns:p14="http://schemas.microsoft.com/office/powerpoint/2010/main" val="1559488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909" y="712055"/>
            <a:ext cx="10714182" cy="769441"/>
          </a:xfrm>
          <a:prstGeom prst="rect">
            <a:avLst/>
          </a:prstGeom>
          <a:noFill/>
        </p:spPr>
        <p:txBody>
          <a:bodyPr wrap="square" rtlCol="0">
            <a:spAutoFit/>
          </a:bodyPr>
          <a:lstStyle/>
          <a:p>
            <a:r>
              <a:rPr lang="en-GB" sz="4400" b="1" dirty="0" smtClean="0">
                <a:solidFill>
                  <a:schemeClr val="bg1">
                    <a:lumMod val="50000"/>
                  </a:schemeClr>
                </a:solidFill>
              </a:rPr>
              <a:t>  </a:t>
            </a:r>
            <a:r>
              <a:rPr lang="en-GB" sz="4400" b="1" dirty="0" smtClean="0">
                <a:solidFill>
                  <a:srgbClr val="95519E"/>
                </a:solidFill>
                <a:latin typeface="League Spartan" panose="00000800000000000000" pitchFamily="50" charset="0"/>
              </a:rPr>
              <a:t>What is a feeling?</a:t>
            </a:r>
            <a:endParaRPr lang="en-GB" sz="4400" b="1" dirty="0">
              <a:solidFill>
                <a:srgbClr val="95519E"/>
              </a:solidFill>
              <a:latin typeface="League Spartan" panose="00000800000000000000" pitchFamily="50" charset="0"/>
            </a:endParaRPr>
          </a:p>
        </p:txBody>
      </p:sp>
      <p:sp>
        <p:nvSpPr>
          <p:cNvPr id="8" name="TextBox 7"/>
          <p:cNvSpPr txBox="1"/>
          <p:nvPr/>
        </p:nvSpPr>
        <p:spPr>
          <a:xfrm>
            <a:off x="1194925" y="2179501"/>
            <a:ext cx="9802149" cy="2739211"/>
          </a:xfrm>
          <a:prstGeom prst="rect">
            <a:avLst/>
          </a:prstGeom>
          <a:noFill/>
          <a:ln w="57150">
            <a:solidFill>
              <a:srgbClr val="95519E"/>
            </a:solidFill>
          </a:ln>
        </p:spPr>
        <p:txBody>
          <a:bodyPr wrap="square" rtlCol="0">
            <a:spAutoFit/>
          </a:bodyPr>
          <a:lstStyle/>
          <a:p>
            <a:endParaRPr lang="en-US" sz="2800" b="1" dirty="0" smtClean="0">
              <a:latin typeface="League Spartan" panose="00000800000000000000" pitchFamily="50" charset="0"/>
            </a:endParaRPr>
          </a:p>
          <a:p>
            <a:r>
              <a:rPr lang="en-US" sz="2800" b="1" dirty="0" smtClean="0">
                <a:latin typeface="Lato" panose="020B0604020202020204" charset="0"/>
                <a:ea typeface="Lato" panose="020B0604020202020204" charset="0"/>
                <a:cs typeface="Lato" panose="020B0604020202020204" charset="0"/>
              </a:rPr>
              <a:t>A feeling is an emotional state or our reaction to something.  Feelings are important because they help us to manage different situations and look after ourselves. Feelings and emotions are about our minds but we might also experience them in our bodies.</a:t>
            </a:r>
            <a:r>
              <a:rPr lang="en-US" b="1" dirty="0" smtClean="0">
                <a:latin typeface="Lato Light" panose="020F0502020204030203" pitchFamily="34" charset="0"/>
                <a:ea typeface="Lato Light" panose="020F0502020204030203" pitchFamily="34" charset="0"/>
                <a:cs typeface="Lato Light" panose="020F0502020204030203" pitchFamily="34" charset="0"/>
              </a:rPr>
              <a:t>*</a:t>
            </a:r>
            <a:endParaRPr lang="en-US" sz="1200" b="1" dirty="0" smtClean="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9" name="Footer Placeholder 18"/>
          <p:cNvSpPr>
            <a:spLocks noGrp="1"/>
          </p:cNvSpPr>
          <p:nvPr>
            <p:ph type="ftr" sz="quarter" idx="11"/>
          </p:nvPr>
        </p:nvSpPr>
        <p:spPr>
          <a:xfrm>
            <a:off x="0" y="6355382"/>
            <a:ext cx="12192000" cy="365125"/>
          </a:xfrm>
        </p:spPr>
        <p:txBody>
          <a:bodyPr/>
          <a:lstStyle/>
          <a:p>
            <a:r>
              <a:rPr lang="en-GB" sz="1050" dirty="0" smtClean="0"/>
              <a:t>© PSHE Association 2019</a:t>
            </a:r>
            <a:r>
              <a:rPr lang="en-GB" dirty="0" smtClean="0"/>
              <a:t>	 </a:t>
            </a:r>
            <a:endParaRPr lang="en-GB" dirty="0"/>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5</a:t>
            </a:fld>
            <a:endParaRPr lang="en-GB" dirty="0"/>
          </a:p>
        </p:txBody>
      </p:sp>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3693" y="1399559"/>
            <a:ext cx="6262337" cy="1985159"/>
          </a:xfrm>
          <a:prstGeom prst="rect">
            <a:avLst/>
          </a:prstGeom>
          <a:noFill/>
        </p:spPr>
        <p:txBody>
          <a:bodyPr wrap="square" rtlCol="0">
            <a:spAutoFit/>
          </a:bodyPr>
          <a:lstStyle/>
          <a:p>
            <a:endParaRPr lang="en-US" sz="1100" dirty="0"/>
          </a:p>
          <a:p>
            <a:r>
              <a:rPr lang="en-US" sz="2800" b="1" dirty="0" smtClean="0">
                <a:latin typeface="Glacial Indifference" pitchFamily="50" charset="0"/>
                <a:ea typeface="Lato" panose="020F0502020204030203" pitchFamily="34" charset="0"/>
                <a:cs typeface="Lato" panose="020F0502020204030203" pitchFamily="34" charset="0"/>
              </a:rPr>
              <a:t>Everyday, we have different feelings! </a:t>
            </a:r>
          </a:p>
          <a:p>
            <a:endParaRPr lang="en-US" sz="2800" b="1" dirty="0" smtClean="0">
              <a:latin typeface="Glacial Indifference" pitchFamily="50" charset="0"/>
              <a:ea typeface="Lato" panose="020F0502020204030203" pitchFamily="34" charset="0"/>
              <a:cs typeface="Lato" panose="020F0502020204030203" pitchFamily="34" charset="0"/>
            </a:endParaRPr>
          </a:p>
          <a:p>
            <a:r>
              <a:rPr lang="en-US" sz="2800" dirty="0" smtClean="0">
                <a:latin typeface="Lato" panose="020F0502020204030203" pitchFamily="34" charset="0"/>
                <a:ea typeface="Lato" panose="020F0502020204030203" pitchFamily="34" charset="0"/>
                <a:cs typeface="Lato" panose="020F0502020204030203" pitchFamily="34" charset="0"/>
              </a:rPr>
              <a:t>What different types of feelings might someone experience in one day?</a:t>
            </a:r>
          </a:p>
        </p:txBody>
      </p:sp>
      <p:sp>
        <p:nvSpPr>
          <p:cNvPr id="6" name="Footer Placeholder 5"/>
          <p:cNvSpPr>
            <a:spLocks noGrp="1"/>
          </p:cNvSpPr>
          <p:nvPr>
            <p:ph type="ftr" sz="quarter" idx="11"/>
          </p:nvPr>
        </p:nvSpPr>
        <p:spPr>
          <a:xfrm>
            <a:off x="0" y="6464385"/>
            <a:ext cx="12192000" cy="365125"/>
          </a:xfrm>
        </p:spPr>
        <p:txBody>
          <a:bodyPr/>
          <a:lstStyle/>
          <a:p>
            <a:r>
              <a:rPr lang="en-GB" sz="1050" dirty="0" smtClean="0"/>
              <a:t>© PSHE Association 2019</a:t>
            </a:r>
            <a:r>
              <a:rPr lang="en-GB" dirty="0" smtClean="0"/>
              <a:t>	 </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6</a:t>
            </a:fld>
            <a:endParaRPr lang="en-GB"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sp>
        <p:nvSpPr>
          <p:cNvPr id="10" name="TextBox 9"/>
          <p:cNvSpPr txBox="1"/>
          <p:nvPr/>
        </p:nvSpPr>
        <p:spPr>
          <a:xfrm>
            <a:off x="503693" y="3728641"/>
            <a:ext cx="4760876" cy="954107"/>
          </a:xfrm>
          <a:prstGeom prst="rect">
            <a:avLst/>
          </a:prstGeom>
          <a:solidFill>
            <a:schemeClr val="bg1">
              <a:alpha val="64000"/>
            </a:schemeClr>
          </a:solidFill>
        </p:spPr>
        <p:txBody>
          <a:bodyPr wrap="square" rtlCol="0">
            <a:spAutoFit/>
          </a:bodyPr>
          <a:lstStyle/>
          <a:p>
            <a:r>
              <a:rPr lang="en-US" sz="2800" b="1" dirty="0" smtClean="0">
                <a:latin typeface="Lato" panose="020B0604020202020204" charset="0"/>
                <a:ea typeface="Lato" panose="020B0604020202020204" charset="0"/>
                <a:cs typeface="Lato" panose="020B0604020202020204" charset="0"/>
              </a:rPr>
              <a:t>Work in pairs to add Ziggy’s feelings to the timeline.</a:t>
            </a:r>
            <a:endParaRPr lang="en-US" sz="28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3" name="TextBox 12"/>
          <p:cNvSpPr txBox="1"/>
          <p:nvPr/>
        </p:nvSpPr>
        <p:spPr>
          <a:xfrm>
            <a:off x="503693" y="569308"/>
            <a:ext cx="5861113"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Ziggy’s day</a:t>
            </a:r>
            <a:endParaRPr lang="en-GB" sz="4400" b="1" dirty="0">
              <a:solidFill>
                <a:srgbClr val="95519E"/>
              </a:solidFill>
              <a:latin typeface="League Spartan" panose="00000800000000000000" pitchFamily="50" charset="0"/>
            </a:endParaRPr>
          </a:p>
        </p:txBody>
      </p:sp>
      <p:sp>
        <p:nvSpPr>
          <p:cNvPr id="14" name="TextBox 13"/>
          <p:cNvSpPr txBox="1"/>
          <p:nvPr/>
        </p:nvSpPr>
        <p:spPr>
          <a:xfrm>
            <a:off x="2611793" y="5077277"/>
            <a:ext cx="5457162" cy="1123384"/>
          </a:xfrm>
          <a:prstGeom prst="rect">
            <a:avLst/>
          </a:prstGeom>
          <a:noFill/>
        </p:spPr>
        <p:txBody>
          <a:bodyPr wrap="square" rtlCol="0">
            <a:spAutoFit/>
          </a:bodyPr>
          <a:lstStyle/>
          <a:p>
            <a:endParaRPr lang="en-US" sz="1100" dirty="0"/>
          </a:p>
          <a:p>
            <a:r>
              <a:rPr lang="en-US" sz="2800" dirty="0" smtClean="0">
                <a:latin typeface="Lato" panose="020F0502020204030203" pitchFamily="34" charset="0"/>
                <a:ea typeface="Lato" panose="020F0502020204030203" pitchFamily="34" charset="0"/>
                <a:cs typeface="Lato" panose="020F0502020204030203" pitchFamily="34" charset="0"/>
              </a:rPr>
              <a:t>How much do Ziggy’s feelings change throughout the day?</a:t>
            </a:r>
          </a:p>
        </p:txBody>
      </p:sp>
      <p:pic>
        <p:nvPicPr>
          <p:cNvPr id="7" name="Picture 6"/>
          <p:cNvPicPr>
            <a:picLocks noChangeAspect="1"/>
          </p:cNvPicPr>
          <p:nvPr/>
        </p:nvPicPr>
        <p:blipFill>
          <a:blip r:embed="rId5"/>
          <a:stretch>
            <a:fillRect/>
          </a:stretch>
        </p:blipFill>
        <p:spPr>
          <a:xfrm>
            <a:off x="7301352" y="320918"/>
            <a:ext cx="4418503" cy="2945668"/>
          </a:xfrm>
          <a:prstGeom prst="rect">
            <a:avLst/>
          </a:prstGeom>
        </p:spPr>
      </p:pic>
      <p:pic>
        <p:nvPicPr>
          <p:cNvPr id="2054" name="Picture 6" descr="The Board, Book, Students, Clipart, Cartoon, Kids"/>
          <p:cNvPicPr>
            <a:picLocks noChangeAspect="1" noChangeArrowheads="1"/>
          </p:cNvPicPr>
          <p:nvPr/>
        </p:nvPicPr>
        <p:blipFill rotWithShape="1">
          <a:blip r:embed="rId6">
            <a:extLst>
              <a:ext uri="{28A0092B-C50C-407E-A947-70E740481C1C}">
                <a14:useLocalDpi xmlns:a14="http://schemas.microsoft.com/office/drawing/2010/main" val="0"/>
              </a:ext>
            </a:extLst>
          </a:blip>
          <a:srcRect l="6610" t="8713" r="5988" b="7969"/>
          <a:stretch/>
        </p:blipFill>
        <p:spPr bwMode="auto">
          <a:xfrm>
            <a:off x="7301352" y="3313322"/>
            <a:ext cx="3618896" cy="32379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65915">
            <a:off x="9108866" y="3428687"/>
            <a:ext cx="2117964" cy="2995957"/>
          </a:xfrm>
          <a:prstGeom prst="rect">
            <a:avLst/>
          </a:prstGeom>
        </p:spPr>
      </p:pic>
    </p:spTree>
    <p:extLst>
      <p:ext uri="{BB962C8B-B14F-4D97-AF65-F5344CB8AC3E}">
        <p14:creationId xmlns:p14="http://schemas.microsoft.com/office/powerpoint/2010/main" val="155886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5999" y="1386074"/>
            <a:ext cx="6025768" cy="2046714"/>
          </a:xfrm>
          <a:prstGeom prst="rect">
            <a:avLst/>
          </a:prstGeom>
          <a:noFill/>
        </p:spPr>
        <p:txBody>
          <a:bodyPr wrap="square" rtlCol="0">
            <a:spAutoFit/>
          </a:bodyPr>
          <a:lstStyle/>
          <a:p>
            <a:r>
              <a:rPr lang="en-US" sz="3200" b="1" dirty="0" smtClean="0">
                <a:latin typeface="Lato" panose="020B0604020202020204" charset="0"/>
                <a:ea typeface="Lato" panose="020B0604020202020204" charset="0"/>
                <a:cs typeface="Lato" panose="020B0604020202020204" charset="0"/>
              </a:rPr>
              <a:t>Card sort…</a:t>
            </a:r>
          </a:p>
          <a:p>
            <a:endParaRPr lang="en-US" sz="1100" dirty="0"/>
          </a:p>
          <a:p>
            <a:r>
              <a:rPr lang="en-US" sz="2800" dirty="0" smtClean="0">
                <a:latin typeface="Lato" panose="020F0502020204030203" pitchFamily="34" charset="0"/>
                <a:ea typeface="Lato" panose="020F0502020204030203" pitchFamily="34" charset="0"/>
                <a:cs typeface="Lato" panose="020F0502020204030203" pitchFamily="34" charset="0"/>
              </a:rPr>
              <a:t>Take turns to choose a card and decide whether it would give a good, not-so-good or neutral feeling.</a:t>
            </a:r>
          </a:p>
        </p:txBody>
      </p:sp>
      <p:sp>
        <p:nvSpPr>
          <p:cNvPr id="6" name="Footer Placeholder 5"/>
          <p:cNvSpPr>
            <a:spLocks noGrp="1"/>
          </p:cNvSpPr>
          <p:nvPr>
            <p:ph type="ftr" sz="quarter" idx="11"/>
          </p:nvPr>
        </p:nvSpPr>
        <p:spPr>
          <a:xfrm>
            <a:off x="0" y="6464385"/>
            <a:ext cx="12192000" cy="365125"/>
          </a:xfrm>
        </p:spPr>
        <p:txBody>
          <a:bodyPr/>
          <a:lstStyle/>
          <a:p>
            <a:r>
              <a:rPr lang="en-GB" sz="1050" dirty="0" smtClean="0"/>
              <a:t>© PSHE Association 2019</a:t>
            </a:r>
            <a:r>
              <a:rPr lang="en-GB" dirty="0" smtClean="0"/>
              <a:t>	 </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7</a:t>
            </a:fld>
            <a:endParaRPr lang="en-GB" dirty="0"/>
          </a:p>
        </p:txBody>
      </p:sp>
      <p:sp>
        <p:nvSpPr>
          <p:cNvPr id="13" name="TextBox 12"/>
          <p:cNvSpPr txBox="1"/>
          <p:nvPr/>
        </p:nvSpPr>
        <p:spPr>
          <a:xfrm>
            <a:off x="503693" y="650008"/>
            <a:ext cx="5861113"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How does it feel?</a:t>
            </a:r>
            <a:endParaRPr lang="en-GB" sz="4400" b="1" dirty="0">
              <a:solidFill>
                <a:srgbClr val="95519E"/>
              </a:solidFill>
              <a:latin typeface="League Spartan" panose="00000800000000000000" pitchFamily="50" charset="0"/>
            </a:endParaRPr>
          </a:p>
        </p:txBody>
      </p:sp>
      <p:sp>
        <p:nvSpPr>
          <p:cNvPr id="14" name="TextBox 13"/>
          <p:cNvSpPr txBox="1"/>
          <p:nvPr/>
        </p:nvSpPr>
        <p:spPr>
          <a:xfrm>
            <a:off x="812324" y="5051680"/>
            <a:ext cx="5061527" cy="992579"/>
          </a:xfrm>
          <a:prstGeom prst="rect">
            <a:avLst/>
          </a:prstGeom>
          <a:noFill/>
        </p:spPr>
        <p:txBody>
          <a:bodyPr wrap="square" rtlCol="0">
            <a:spAutoFit/>
          </a:bodyPr>
          <a:lstStyle/>
          <a:p>
            <a:endParaRPr lang="en-US" sz="1050" dirty="0"/>
          </a:p>
          <a:p>
            <a:r>
              <a:rPr lang="en-US" sz="2400" dirty="0" smtClean="0">
                <a:solidFill>
                  <a:srgbClr val="95519E"/>
                </a:solidFill>
                <a:latin typeface="Lato" panose="020F0502020204030203" pitchFamily="34" charset="0"/>
                <a:ea typeface="Lato" panose="020F0502020204030203" pitchFamily="34" charset="0"/>
                <a:cs typeface="Lato" panose="020F0502020204030203" pitchFamily="34" charset="0"/>
              </a:rPr>
              <a:t>Remember, we might feel differently about different things</a:t>
            </a:r>
          </a:p>
        </p:txBody>
      </p:sp>
      <p:sp>
        <p:nvSpPr>
          <p:cNvPr id="11" name="TextBox 10"/>
          <p:cNvSpPr txBox="1"/>
          <p:nvPr/>
        </p:nvSpPr>
        <p:spPr>
          <a:xfrm>
            <a:off x="6095999" y="4700050"/>
            <a:ext cx="4979245" cy="1554272"/>
          </a:xfrm>
          <a:prstGeom prst="rect">
            <a:avLst/>
          </a:prstGeom>
          <a:noFill/>
        </p:spPr>
        <p:txBody>
          <a:bodyPr wrap="square" rtlCol="0">
            <a:spAutoFit/>
          </a:bodyPr>
          <a:lstStyle/>
          <a:p>
            <a:endParaRPr lang="en-US" sz="1100" dirty="0"/>
          </a:p>
          <a:p>
            <a:r>
              <a:rPr lang="en-US" sz="2800" dirty="0" smtClean="0">
                <a:latin typeface="Lato" panose="020F0502020204030203" pitchFamily="34" charset="0"/>
                <a:ea typeface="Lato" panose="020F0502020204030203" pitchFamily="34" charset="0"/>
                <a:cs typeface="Lato" panose="020F0502020204030203" pitchFamily="34" charset="0"/>
              </a:rPr>
              <a:t>Which things made the day feel better?</a:t>
            </a:r>
          </a:p>
          <a:p>
            <a:endParaRPr lang="en-US" sz="2800" dirty="0">
              <a:latin typeface="Lato" panose="020F0502020204030203" pitchFamily="34" charset="0"/>
              <a:ea typeface="Lato" panose="020F0502020204030203" pitchFamily="34" charset="0"/>
              <a:cs typeface="Lato" panose="020F0502020204030203" pitchFamily="34" charset="0"/>
            </a:endParaRPr>
          </a:p>
        </p:txBody>
      </p:sp>
      <p:sp>
        <p:nvSpPr>
          <p:cNvPr id="15" name="TextBox 14"/>
          <p:cNvSpPr txBox="1"/>
          <p:nvPr/>
        </p:nvSpPr>
        <p:spPr>
          <a:xfrm>
            <a:off x="6096000" y="3758267"/>
            <a:ext cx="6025767" cy="1138773"/>
          </a:xfrm>
          <a:prstGeom prst="rect">
            <a:avLst/>
          </a:prstGeom>
          <a:noFill/>
        </p:spPr>
        <p:txBody>
          <a:bodyPr wrap="square" rtlCol="0">
            <a:spAutoFit/>
          </a:bodyPr>
          <a:lstStyle/>
          <a:p>
            <a:endParaRPr lang="en-US" sz="1200" dirty="0"/>
          </a:p>
          <a:p>
            <a:r>
              <a:rPr lang="en-US" sz="2800" b="1" dirty="0" smtClean="0">
                <a:latin typeface="Lato" panose="020F0502020204030203" pitchFamily="34" charset="0"/>
                <a:ea typeface="Lato" panose="020F0502020204030203" pitchFamily="34" charset="0"/>
                <a:cs typeface="Lato" panose="020F0502020204030203" pitchFamily="34" charset="0"/>
              </a:rPr>
              <a:t>Is it a good day or not-so-good day?</a:t>
            </a:r>
          </a:p>
          <a:p>
            <a:endParaRPr lang="en-US" sz="2800" dirty="0">
              <a:latin typeface="Lato" panose="020F0502020204030203" pitchFamily="34" charset="0"/>
              <a:ea typeface="Lato" panose="020F0502020204030203" pitchFamily="34" charset="0"/>
              <a:cs typeface="Lato" panose="020F0502020204030203" pitchFamily="34" charset="0"/>
            </a:endParaRPr>
          </a:p>
        </p:txBody>
      </p:sp>
      <p:grpSp>
        <p:nvGrpSpPr>
          <p:cNvPr id="4" name="Group 3"/>
          <p:cNvGrpSpPr/>
          <p:nvPr/>
        </p:nvGrpSpPr>
        <p:grpSpPr>
          <a:xfrm>
            <a:off x="633030" y="1629512"/>
            <a:ext cx="3893857" cy="3316942"/>
            <a:chOff x="812324" y="1702022"/>
            <a:chExt cx="3893857" cy="3316942"/>
          </a:xfrm>
        </p:grpSpPr>
        <p:pic>
          <p:nvPicPr>
            <p:cNvPr id="3076" name="Picture 4" descr="Friend, Ball, Label, Friendship, Kids, Clipart, Cute"/>
            <p:cNvPicPr>
              <a:picLocks noChangeAspect="1" noChangeArrowheads="1"/>
            </p:cNvPicPr>
            <p:nvPr/>
          </p:nvPicPr>
          <p:blipFill rotWithShape="1">
            <a:blip r:embed="rId3">
              <a:extLst>
                <a:ext uri="{28A0092B-C50C-407E-A947-70E740481C1C}">
                  <a14:useLocalDpi xmlns:a14="http://schemas.microsoft.com/office/drawing/2010/main" val="0"/>
                </a:ext>
              </a:extLst>
            </a:blip>
            <a:srcRect t="4947" b="9869"/>
            <a:stretch/>
          </p:blipFill>
          <p:spPr bwMode="auto">
            <a:xfrm>
              <a:off x="812324" y="1702022"/>
              <a:ext cx="3893857" cy="331694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277036" y="3414859"/>
              <a:ext cx="304800" cy="171024"/>
            </a:xfrm>
            <a:prstGeom prst="roundRect">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3353565" y="3856405"/>
              <a:ext cx="304800" cy="171024"/>
            </a:xfrm>
            <a:prstGeom prst="roundRect">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2008095" y="3685381"/>
              <a:ext cx="304800" cy="171024"/>
            </a:xfrm>
            <a:prstGeom prst="roundRect">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2878505" y="3150052"/>
              <a:ext cx="304800" cy="171024"/>
            </a:xfrm>
            <a:prstGeom prst="roundRect">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3124345" y="3402808"/>
              <a:ext cx="304800" cy="171024"/>
            </a:xfrm>
            <a:prstGeom prst="roundRect">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2447365" y="3616844"/>
              <a:ext cx="304800" cy="171024"/>
            </a:xfrm>
            <a:prstGeom prst="roundRect">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2097742" y="3969737"/>
              <a:ext cx="304800" cy="171024"/>
            </a:xfrm>
            <a:prstGeom prst="roundRect">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26475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2171" y="1723316"/>
            <a:ext cx="10813142" cy="1115690"/>
          </a:xfrm>
          <a:prstGeom prst="rect">
            <a:avLst/>
          </a:prstGeom>
          <a:noFill/>
        </p:spPr>
        <p:txBody>
          <a:bodyPr wrap="square" rtlCol="0">
            <a:spAutoFit/>
          </a:bodyPr>
          <a:lstStyle/>
          <a:p>
            <a:endParaRPr lang="en-US" sz="1050" dirty="0"/>
          </a:p>
          <a:p>
            <a:r>
              <a:rPr lang="en-US" sz="2800" dirty="0" smtClean="0">
                <a:latin typeface="Lato" panose="020F0502020204030203" pitchFamily="34" charset="0"/>
                <a:ea typeface="Lato" panose="020F0502020204030203" pitchFamily="34" charset="0"/>
                <a:cs typeface="Lato" panose="020F0502020204030203" pitchFamily="34" charset="0"/>
              </a:rPr>
              <a:t>There are different ways we can help make our days feel better even if it’s not going so well.  </a:t>
            </a:r>
          </a:p>
        </p:txBody>
      </p:sp>
      <p:sp>
        <p:nvSpPr>
          <p:cNvPr id="6" name="Footer Placeholder 5"/>
          <p:cNvSpPr>
            <a:spLocks noGrp="1"/>
          </p:cNvSpPr>
          <p:nvPr>
            <p:ph type="ftr" sz="quarter" idx="11"/>
          </p:nvPr>
        </p:nvSpPr>
        <p:spPr>
          <a:xfrm>
            <a:off x="0" y="6464385"/>
            <a:ext cx="12192000" cy="365125"/>
          </a:xfrm>
        </p:spPr>
        <p:txBody>
          <a:bodyPr/>
          <a:lstStyle/>
          <a:p>
            <a:r>
              <a:rPr lang="en-GB" sz="1050" dirty="0" smtClean="0"/>
              <a:t>© PSHE Association 2019</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8</a:t>
            </a:fld>
            <a:endParaRPr lang="en-GB" dirty="0"/>
          </a:p>
        </p:txBody>
      </p:sp>
      <p:sp>
        <p:nvSpPr>
          <p:cNvPr id="13" name="TextBox 12"/>
          <p:cNvSpPr txBox="1"/>
          <p:nvPr/>
        </p:nvSpPr>
        <p:spPr>
          <a:xfrm>
            <a:off x="503693" y="650008"/>
            <a:ext cx="7405273"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Feeling good every day</a:t>
            </a:r>
            <a:endParaRPr lang="en-GB" sz="4400" b="1" dirty="0">
              <a:solidFill>
                <a:srgbClr val="95519E"/>
              </a:solidFill>
              <a:latin typeface="League Spartan" panose="00000800000000000000" pitchFamily="50" charset="0"/>
            </a:endParaRPr>
          </a:p>
        </p:txBody>
      </p:sp>
      <p:pic>
        <p:nvPicPr>
          <p:cNvPr id="2050" name="Picture 2" descr="Thumbs Up, Smiley Face, Emoji, Hap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612" y="3186704"/>
            <a:ext cx="3092260" cy="216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53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559980" y="1534441"/>
            <a:ext cx="5061527" cy="1985159"/>
          </a:xfrm>
          <a:prstGeom prst="rect">
            <a:avLst/>
          </a:prstGeom>
          <a:noFill/>
        </p:spPr>
        <p:txBody>
          <a:bodyPr wrap="square" rtlCol="0">
            <a:spAutoFit/>
          </a:bodyPr>
          <a:lstStyle/>
          <a:p>
            <a:endParaRPr lang="en-US" sz="1100" dirty="0"/>
          </a:p>
          <a:p>
            <a:r>
              <a:rPr lang="en-US" sz="2800" dirty="0" smtClean="0">
                <a:latin typeface="Lato" panose="020F0502020204030203" pitchFamily="34" charset="0"/>
                <a:ea typeface="Lato" panose="020F0502020204030203" pitchFamily="34" charset="0"/>
                <a:cs typeface="Lato" panose="020F0502020204030203" pitchFamily="34" charset="0"/>
              </a:rPr>
              <a:t>Ziggy’s older brother, </a:t>
            </a:r>
            <a:r>
              <a:rPr lang="en-US" sz="2800" dirty="0" err="1" smtClean="0">
                <a:latin typeface="Lato" panose="020F0502020204030203" pitchFamily="34" charset="0"/>
                <a:ea typeface="Lato" panose="020F0502020204030203" pitchFamily="34" charset="0"/>
                <a:cs typeface="Lato" panose="020F0502020204030203" pitchFamily="34" charset="0"/>
              </a:rPr>
              <a:t>Sammi</a:t>
            </a:r>
            <a:r>
              <a:rPr lang="en-US" sz="2800" dirty="0" smtClean="0">
                <a:latin typeface="Lato" panose="020F0502020204030203" pitchFamily="34" charset="0"/>
                <a:ea typeface="Lato" panose="020F0502020204030203" pitchFamily="34" charset="0"/>
                <a:cs typeface="Lato" panose="020F0502020204030203" pitchFamily="34" charset="0"/>
              </a:rPr>
              <a:t> has written an online article about different ways to feel better every day.</a:t>
            </a:r>
          </a:p>
        </p:txBody>
      </p:sp>
      <p:sp>
        <p:nvSpPr>
          <p:cNvPr id="6" name="Footer Placeholder 5"/>
          <p:cNvSpPr>
            <a:spLocks noGrp="1"/>
          </p:cNvSpPr>
          <p:nvPr>
            <p:ph type="ftr" sz="quarter" idx="11"/>
          </p:nvPr>
        </p:nvSpPr>
        <p:spPr>
          <a:xfrm>
            <a:off x="0" y="6464385"/>
            <a:ext cx="12192000" cy="365125"/>
          </a:xfrm>
        </p:spPr>
        <p:txBody>
          <a:bodyPr/>
          <a:lstStyle/>
          <a:p>
            <a:r>
              <a:rPr lang="en-GB" sz="1050" dirty="0" smtClean="0"/>
              <a:t>© PSHE Association 2019</a:t>
            </a:r>
            <a:r>
              <a:rPr lang="en-GB" dirty="0" smtClean="0"/>
              <a:t>	 </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9</a:t>
            </a:fld>
            <a:endParaRPr lang="en-GB" dirty="0"/>
          </a:p>
        </p:txBody>
      </p:sp>
      <p:sp>
        <p:nvSpPr>
          <p:cNvPr id="13" name="TextBox 12"/>
          <p:cNvSpPr txBox="1"/>
          <p:nvPr/>
        </p:nvSpPr>
        <p:spPr>
          <a:xfrm>
            <a:off x="503693" y="650008"/>
            <a:ext cx="7405273" cy="769441"/>
          </a:xfrm>
          <a:prstGeom prst="rect">
            <a:avLst/>
          </a:prstGeom>
          <a:noFill/>
        </p:spPr>
        <p:txBody>
          <a:bodyPr wrap="square" rtlCol="0">
            <a:spAutoFit/>
          </a:bodyPr>
          <a:lstStyle/>
          <a:p>
            <a:r>
              <a:rPr lang="en-GB" sz="4400" b="1" dirty="0" err="1" smtClean="0">
                <a:solidFill>
                  <a:srgbClr val="95519E"/>
                </a:solidFill>
                <a:latin typeface="League Spartan" panose="00000800000000000000" pitchFamily="50" charset="0"/>
              </a:rPr>
              <a:t>Sammi’s</a:t>
            </a:r>
            <a:r>
              <a:rPr lang="en-GB" sz="4400" b="1" dirty="0" smtClean="0">
                <a:solidFill>
                  <a:srgbClr val="95519E"/>
                </a:solidFill>
                <a:latin typeface="League Spartan" panose="00000800000000000000" pitchFamily="50" charset="0"/>
              </a:rPr>
              <a:t> blog</a:t>
            </a:r>
            <a:endParaRPr lang="en-GB" sz="4400" b="1" dirty="0">
              <a:solidFill>
                <a:srgbClr val="95519E"/>
              </a:solidFill>
              <a:latin typeface="League Spartan" panose="00000800000000000000" pitchFamily="50" charset="0"/>
            </a:endParaRPr>
          </a:p>
        </p:txBody>
      </p:sp>
      <p:sp>
        <p:nvSpPr>
          <p:cNvPr id="11" name="TextBox 10"/>
          <p:cNvSpPr txBox="1"/>
          <p:nvPr/>
        </p:nvSpPr>
        <p:spPr>
          <a:xfrm>
            <a:off x="6559981" y="3790819"/>
            <a:ext cx="5061527" cy="1762021"/>
          </a:xfrm>
          <a:prstGeom prst="rect">
            <a:avLst/>
          </a:prstGeom>
          <a:noFill/>
        </p:spPr>
        <p:txBody>
          <a:bodyPr wrap="square" rtlCol="0">
            <a:spAutoFit/>
          </a:bodyPr>
          <a:lstStyle/>
          <a:p>
            <a:endParaRPr lang="en-US" sz="1050" dirty="0"/>
          </a:p>
          <a:p>
            <a:r>
              <a:rPr lang="en-US" sz="2800" b="1" dirty="0" smtClean="0">
                <a:latin typeface="Lato" panose="020B0604020202020204" charset="0"/>
                <a:ea typeface="Lato" panose="020B0604020202020204" charset="0"/>
                <a:cs typeface="Lato" panose="020B0604020202020204" charset="0"/>
              </a:rPr>
              <a:t>Read the blog.</a:t>
            </a:r>
          </a:p>
          <a:p>
            <a:endParaRPr lang="en-US" sz="1400" b="1" dirty="0" smtClean="0">
              <a:latin typeface="Lato" panose="020B0604020202020204" charset="0"/>
              <a:ea typeface="Lato" panose="020B0604020202020204" charset="0"/>
              <a:cs typeface="Lato" panose="020B0604020202020204" charset="0"/>
            </a:endParaRPr>
          </a:p>
          <a:p>
            <a:r>
              <a:rPr lang="en-US" sz="2800" b="1" dirty="0" smtClean="0">
                <a:latin typeface="Lato" panose="020B0604020202020204" charset="0"/>
                <a:ea typeface="Lato" panose="020B0604020202020204" charset="0"/>
                <a:cs typeface="Lato" panose="020B0604020202020204" charset="0"/>
              </a:rPr>
              <a:t>What ideas does he suggest?</a:t>
            </a:r>
          </a:p>
          <a:p>
            <a:endParaRPr lang="en-US" sz="2800" dirty="0">
              <a:latin typeface="Lato" panose="020F0502020204030203" pitchFamily="34" charset="0"/>
              <a:ea typeface="Lato" panose="020F0502020204030203" pitchFamily="34" charset="0"/>
              <a:cs typeface="Lato" panose="020F0502020204030203" pitchFamily="34" charset="0"/>
            </a:endParaRPr>
          </a:p>
        </p:txBody>
      </p:sp>
      <p:pic>
        <p:nvPicPr>
          <p:cNvPr id="5122" name="Picture 2" descr="https://t3.ftcdn.net/jpg/01/90/35/60/240_F_190356059_6hxV6VGfNWtKOfXzAJRqEMbELyhSPn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099" y="1824572"/>
            <a:ext cx="4841007" cy="37238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6300" y="283664"/>
            <a:ext cx="941328" cy="1249896"/>
          </a:xfrm>
          <a:prstGeom prst="rect">
            <a:avLst/>
          </a:prstGeom>
        </p:spPr>
      </p:pic>
    </p:spTree>
    <p:extLst>
      <p:ext uri="{BB962C8B-B14F-4D97-AF65-F5344CB8AC3E}">
        <p14:creationId xmlns:p14="http://schemas.microsoft.com/office/powerpoint/2010/main" val="12255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3896</TotalTime>
  <Words>1319</Words>
  <Application>Microsoft Office PowerPoint</Application>
  <PresentationFormat>Widescreen</PresentationFormat>
  <Paragraphs>174</Paragraphs>
  <Slides>13</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Open Sans Light</vt:lpstr>
      <vt:lpstr>Glacial Indifference</vt:lpstr>
      <vt:lpstr>Calibri</vt:lpstr>
      <vt:lpstr>Gill Sans MT</vt:lpstr>
      <vt:lpstr>Lato</vt:lpstr>
      <vt:lpstr>Lato Light</vt:lpstr>
      <vt:lpstr>Symbol</vt:lpstr>
      <vt:lpstr>Times New Roman</vt:lpstr>
      <vt:lpstr>League Spartan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Louise Allingham</cp:lastModifiedBy>
  <cp:revision>285</cp:revision>
  <dcterms:created xsi:type="dcterms:W3CDTF">2018-11-29T11:01:12Z</dcterms:created>
  <dcterms:modified xsi:type="dcterms:W3CDTF">2021-01-07T20:44:15Z</dcterms:modified>
</cp:coreProperties>
</file>