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pCPeL8OBiLaw7lO2FKLQH42xh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dd199bae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dd199bae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d199bae4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dd199bae4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d199bae4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d199bae4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3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3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3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2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2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2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2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3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GB"/>
              <a:t>Music</a:t>
            </a:r>
            <a:endParaRPr/>
          </a:p>
        </p:txBody>
      </p:sp>
      <p:sp>
        <p:nvSpPr>
          <p:cNvPr id="55" name="Google Shape;55;p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endParaRPr/>
          </a:p>
        </p:txBody>
      </p:sp>
      <p:pic>
        <p:nvPicPr>
          <p:cNvPr id="56" name="Google Shape;56;p1"/>
          <p:cNvPicPr preferRelativeResize="0"/>
          <p:nvPr/>
        </p:nvPicPr>
        <p:blipFill rotWithShape="1">
          <a:blip r:embed="rId3">
            <a:alphaModFix/>
          </a:blip>
          <a:srcRect/>
          <a:stretch/>
        </p:blipFill>
        <p:spPr>
          <a:xfrm>
            <a:off x="65650" y="246850"/>
            <a:ext cx="3448841" cy="1211975"/>
          </a:xfrm>
          <a:prstGeom prst="rect">
            <a:avLst/>
          </a:prstGeom>
          <a:noFill/>
          <a:ln>
            <a:noFill/>
          </a:ln>
        </p:spPr>
      </p:pic>
      <p:pic>
        <p:nvPicPr>
          <p:cNvPr id="57" name="Google Shape;57;p1"/>
          <p:cNvPicPr preferRelativeResize="0"/>
          <p:nvPr/>
        </p:nvPicPr>
        <p:blipFill rotWithShape="1">
          <a:blip r:embed="rId4">
            <a:alphaModFix/>
          </a:blip>
          <a:srcRect/>
          <a:stretch/>
        </p:blipFill>
        <p:spPr>
          <a:xfrm>
            <a:off x="474650" y="3779125"/>
            <a:ext cx="8520600" cy="1152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0"/>
          <p:cNvPicPr preferRelativeResize="0"/>
          <p:nvPr/>
        </p:nvPicPr>
        <p:blipFill rotWithShape="1">
          <a:blip r:embed="rId3">
            <a:alphaModFix/>
          </a:blip>
          <a:srcRect/>
          <a:stretch/>
        </p:blipFill>
        <p:spPr>
          <a:xfrm>
            <a:off x="152400" y="152400"/>
            <a:ext cx="3780775" cy="3169175"/>
          </a:xfrm>
          <a:prstGeom prst="rect">
            <a:avLst/>
          </a:prstGeom>
          <a:noFill/>
          <a:ln>
            <a:noFill/>
          </a:ln>
        </p:spPr>
      </p:pic>
      <p:pic>
        <p:nvPicPr>
          <p:cNvPr id="111" name="Google Shape;111;p10"/>
          <p:cNvPicPr preferRelativeResize="0"/>
          <p:nvPr/>
        </p:nvPicPr>
        <p:blipFill rotWithShape="1">
          <a:blip r:embed="rId4">
            <a:alphaModFix/>
          </a:blip>
          <a:srcRect/>
          <a:stretch/>
        </p:blipFill>
        <p:spPr>
          <a:xfrm>
            <a:off x="5498475" y="119900"/>
            <a:ext cx="3437575" cy="3234175"/>
          </a:xfrm>
          <a:prstGeom prst="rect">
            <a:avLst/>
          </a:prstGeom>
          <a:noFill/>
          <a:ln>
            <a:noFill/>
          </a:ln>
        </p:spPr>
      </p:pic>
      <p:sp>
        <p:nvSpPr>
          <p:cNvPr id="112" name="Google Shape;112;p10"/>
          <p:cNvSpPr txBox="1"/>
          <p:nvPr/>
        </p:nvSpPr>
        <p:spPr>
          <a:xfrm>
            <a:off x="780825" y="3879325"/>
            <a:ext cx="34578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1:1 lessons and small groups</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1"/>
          <p:cNvPicPr preferRelativeResize="0"/>
          <p:nvPr/>
        </p:nvPicPr>
        <p:blipFill rotWithShape="1">
          <a:blip r:embed="rId3">
            <a:alphaModFix/>
          </a:blip>
          <a:srcRect/>
          <a:stretch/>
        </p:blipFill>
        <p:spPr>
          <a:xfrm>
            <a:off x="152400" y="152400"/>
            <a:ext cx="3358375" cy="2214850"/>
          </a:xfrm>
          <a:prstGeom prst="rect">
            <a:avLst/>
          </a:prstGeom>
          <a:noFill/>
          <a:ln>
            <a:noFill/>
          </a:ln>
        </p:spPr>
      </p:pic>
      <p:pic>
        <p:nvPicPr>
          <p:cNvPr id="118" name="Google Shape;118;p11"/>
          <p:cNvPicPr preferRelativeResize="0"/>
          <p:nvPr/>
        </p:nvPicPr>
        <p:blipFill rotWithShape="1">
          <a:blip r:embed="rId4">
            <a:alphaModFix/>
          </a:blip>
          <a:srcRect/>
          <a:stretch/>
        </p:blipFill>
        <p:spPr>
          <a:xfrm>
            <a:off x="4572000" y="2135425"/>
            <a:ext cx="4442350" cy="2896525"/>
          </a:xfrm>
          <a:prstGeom prst="rect">
            <a:avLst/>
          </a:prstGeom>
          <a:noFill/>
          <a:ln>
            <a:noFill/>
          </a:ln>
        </p:spPr>
      </p:pic>
      <p:sp>
        <p:nvSpPr>
          <p:cNvPr id="119" name="Google Shape;119;p11"/>
          <p:cNvSpPr txBox="1"/>
          <p:nvPr/>
        </p:nvSpPr>
        <p:spPr>
          <a:xfrm>
            <a:off x="4176775" y="309850"/>
            <a:ext cx="42882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Music to support the community.</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2"/>
          <p:cNvSpPr txBox="1"/>
          <p:nvPr/>
        </p:nvSpPr>
        <p:spPr>
          <a:xfrm>
            <a:off x="322250" y="409000"/>
            <a:ext cx="30000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https://drive.google.com/drive/u/0/search?q=owner:rebecca.smith%40academystjames.com</a:t>
            </a:r>
            <a:endParaRPr sz="1400" b="0" i="0" u="none" strike="noStrike" cap="none">
              <a:solidFill>
                <a:srgbClr val="000000"/>
              </a:solidFill>
              <a:latin typeface="Arial"/>
              <a:ea typeface="Arial"/>
              <a:cs typeface="Arial"/>
              <a:sym typeface="Arial"/>
            </a:endParaRPr>
          </a:p>
        </p:txBody>
      </p:sp>
      <p:sp>
        <p:nvSpPr>
          <p:cNvPr id="125" name="Google Shape;125;p12"/>
          <p:cNvSpPr txBox="1"/>
          <p:nvPr/>
        </p:nvSpPr>
        <p:spPr>
          <a:xfrm>
            <a:off x="5465750" y="3978475"/>
            <a:ext cx="30000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https://drive.google.com/drive/u/0/search?q=owner:helen.gibbons%40academystjames.com</a:t>
            </a:r>
            <a:endParaRPr sz="1400" b="0" i="0" u="none" strike="noStrike" cap="none">
              <a:solidFill>
                <a:srgbClr val="000000"/>
              </a:solidFill>
              <a:latin typeface="Arial"/>
              <a:ea typeface="Arial"/>
              <a:cs typeface="Arial"/>
              <a:sym typeface="Arial"/>
            </a:endParaRPr>
          </a:p>
        </p:txBody>
      </p:sp>
      <p:sp>
        <p:nvSpPr>
          <p:cNvPr id="126" name="Google Shape;126;p12"/>
          <p:cNvSpPr txBox="1"/>
          <p:nvPr/>
        </p:nvSpPr>
        <p:spPr>
          <a:xfrm>
            <a:off x="4399850" y="607300"/>
            <a:ext cx="4139700" cy="63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en-GB" sz="2900" b="0" i="0" u="none" strike="noStrike" cap="none">
                <a:solidFill>
                  <a:srgbClr val="000000"/>
                </a:solidFill>
                <a:latin typeface="Arial"/>
                <a:ea typeface="Arial"/>
                <a:cs typeface="Arial"/>
                <a:sym typeface="Arial"/>
              </a:rPr>
              <a:t>Christmas music</a:t>
            </a:r>
            <a:endParaRPr sz="29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3"/>
          <p:cNvPicPr preferRelativeResize="0"/>
          <p:nvPr/>
        </p:nvPicPr>
        <p:blipFill rotWithShape="1">
          <a:blip r:embed="rId3">
            <a:alphaModFix/>
          </a:blip>
          <a:srcRect/>
          <a:stretch/>
        </p:blipFill>
        <p:spPr>
          <a:xfrm>
            <a:off x="152400" y="152400"/>
            <a:ext cx="4572000" cy="3533775"/>
          </a:xfrm>
          <a:prstGeom prst="rect">
            <a:avLst/>
          </a:prstGeom>
          <a:noFill/>
          <a:ln>
            <a:noFill/>
          </a:ln>
        </p:spPr>
      </p:pic>
      <p:sp>
        <p:nvSpPr>
          <p:cNvPr id="132" name="Google Shape;132;p13"/>
          <p:cNvSpPr txBox="1"/>
          <p:nvPr/>
        </p:nvSpPr>
        <p:spPr>
          <a:xfrm>
            <a:off x="5056750" y="495750"/>
            <a:ext cx="3705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Music during home learning</a:t>
            </a:r>
            <a:endParaRPr sz="1400" b="0" i="0" u="none" strike="noStrike" cap="none">
              <a:solidFill>
                <a:srgbClr val="000000"/>
              </a:solidFill>
              <a:latin typeface="Arial"/>
              <a:ea typeface="Arial"/>
              <a:cs typeface="Arial"/>
              <a:sym typeface="Arial"/>
            </a:endParaRPr>
          </a:p>
        </p:txBody>
      </p:sp>
      <p:sp>
        <p:nvSpPr>
          <p:cNvPr id="133" name="Google Shape;133;p13"/>
          <p:cNvSpPr txBox="1"/>
          <p:nvPr/>
        </p:nvSpPr>
        <p:spPr>
          <a:xfrm>
            <a:off x="5255025" y="1326150"/>
            <a:ext cx="30000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https://www.dropbox.com/s/8s11byre6uvrpn1/2A524DF6-7D65-4347-899A-B592C3FB8DBE.MOV?dl=0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4"/>
          <p:cNvPicPr preferRelativeResize="0"/>
          <p:nvPr/>
        </p:nvPicPr>
        <p:blipFill rotWithShape="1">
          <a:blip r:embed="rId3">
            <a:alphaModFix/>
          </a:blip>
          <a:srcRect/>
          <a:stretch/>
        </p:blipFill>
        <p:spPr>
          <a:xfrm>
            <a:off x="2916250" y="251575"/>
            <a:ext cx="5838825" cy="4210050"/>
          </a:xfrm>
          <a:prstGeom prst="rect">
            <a:avLst/>
          </a:prstGeom>
          <a:noFill/>
          <a:ln>
            <a:noFill/>
          </a:ln>
        </p:spPr>
      </p:pic>
      <p:sp>
        <p:nvSpPr>
          <p:cNvPr id="139" name="Google Shape;139;p14"/>
          <p:cNvSpPr txBox="1"/>
          <p:nvPr/>
        </p:nvSpPr>
        <p:spPr>
          <a:xfrm>
            <a:off x="148725" y="3445525"/>
            <a:ext cx="30000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https://www.dropbox.com/sh/ou29nt6f7i7sywx/AACnenYNY-NHXVDK8oAQ7pbEa?dl=0&amp;preview=11B568B5-694B-4602-A452-8BE151836023.MOV</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15"/>
          <p:cNvPicPr preferRelativeResize="0"/>
          <p:nvPr/>
        </p:nvPicPr>
        <p:blipFill rotWithShape="1">
          <a:blip r:embed="rId3">
            <a:alphaModFix/>
          </a:blip>
          <a:srcRect/>
          <a:stretch/>
        </p:blipFill>
        <p:spPr>
          <a:xfrm>
            <a:off x="152400" y="152400"/>
            <a:ext cx="3404675" cy="4470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6"/>
          <p:cNvPicPr preferRelativeResize="0"/>
          <p:nvPr/>
        </p:nvPicPr>
        <p:blipFill rotWithShape="1">
          <a:blip r:embed="rId3">
            <a:alphaModFix/>
          </a:blip>
          <a:srcRect/>
          <a:stretch/>
        </p:blipFill>
        <p:spPr>
          <a:xfrm>
            <a:off x="1230675" y="338300"/>
            <a:ext cx="7181850" cy="3790950"/>
          </a:xfrm>
          <a:prstGeom prst="rect">
            <a:avLst/>
          </a:prstGeom>
          <a:noFill/>
          <a:ln>
            <a:noFill/>
          </a:ln>
        </p:spPr>
      </p:pic>
      <p:sp>
        <p:nvSpPr>
          <p:cNvPr id="150" name="Google Shape;150;p16"/>
          <p:cNvSpPr txBox="1"/>
          <p:nvPr/>
        </p:nvSpPr>
        <p:spPr>
          <a:xfrm>
            <a:off x="5478150" y="3495100"/>
            <a:ext cx="30000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https://www.dropbox.com/sh/ou29nt6f7i7sywx/AACnenYNY-NHXVDK8oAQ7pbEa?dl=0&amp;preview=E0D184B0-E7CF-408D-AD42-8B6247221995.MOV</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7"/>
          <p:cNvPicPr preferRelativeResize="0"/>
          <p:nvPr/>
        </p:nvPicPr>
        <p:blipFill rotWithShape="1">
          <a:blip r:embed="rId3">
            <a:alphaModFix/>
          </a:blip>
          <a:srcRect/>
          <a:stretch/>
        </p:blipFill>
        <p:spPr>
          <a:xfrm>
            <a:off x="263950" y="140025"/>
            <a:ext cx="4308050" cy="3906679"/>
          </a:xfrm>
          <a:prstGeom prst="rect">
            <a:avLst/>
          </a:prstGeom>
          <a:noFill/>
          <a:ln>
            <a:noFill/>
          </a:ln>
        </p:spPr>
      </p:pic>
      <p:pic>
        <p:nvPicPr>
          <p:cNvPr id="156" name="Google Shape;156;p17"/>
          <p:cNvPicPr preferRelativeResize="0"/>
          <p:nvPr/>
        </p:nvPicPr>
        <p:blipFill rotWithShape="1">
          <a:blip r:embed="rId4">
            <a:alphaModFix/>
          </a:blip>
          <a:srcRect/>
          <a:stretch/>
        </p:blipFill>
        <p:spPr>
          <a:xfrm>
            <a:off x="4724400" y="152400"/>
            <a:ext cx="3927050" cy="4197875"/>
          </a:xfrm>
          <a:prstGeom prst="rect">
            <a:avLst/>
          </a:prstGeom>
          <a:noFill/>
          <a:ln>
            <a:noFill/>
          </a:ln>
        </p:spPr>
      </p:pic>
      <p:sp>
        <p:nvSpPr>
          <p:cNvPr id="157" name="Google Shape;157;p17"/>
          <p:cNvSpPr txBox="1"/>
          <p:nvPr/>
        </p:nvSpPr>
        <p:spPr>
          <a:xfrm>
            <a:off x="322250" y="4238750"/>
            <a:ext cx="40404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Music lessons during lock down.</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gdd199bae41_0_0"/>
          <p:cNvPicPr preferRelativeResize="0"/>
          <p:nvPr/>
        </p:nvPicPr>
        <p:blipFill>
          <a:blip r:embed="rId3">
            <a:alphaModFix/>
          </a:blip>
          <a:stretch>
            <a:fillRect/>
          </a:stretch>
        </p:blipFill>
        <p:spPr>
          <a:xfrm>
            <a:off x="152400" y="152400"/>
            <a:ext cx="3076575" cy="4343400"/>
          </a:xfrm>
          <a:prstGeom prst="rect">
            <a:avLst/>
          </a:prstGeom>
          <a:noFill/>
          <a:ln>
            <a:noFill/>
          </a:ln>
        </p:spPr>
      </p:pic>
      <p:pic>
        <p:nvPicPr>
          <p:cNvPr id="163" name="Google Shape;163;gdd199bae41_0_0"/>
          <p:cNvPicPr preferRelativeResize="0"/>
          <p:nvPr/>
        </p:nvPicPr>
        <p:blipFill>
          <a:blip r:embed="rId4">
            <a:alphaModFix/>
          </a:blip>
          <a:stretch>
            <a:fillRect/>
          </a:stretch>
        </p:blipFill>
        <p:spPr>
          <a:xfrm>
            <a:off x="5579575" y="261938"/>
            <a:ext cx="2933700" cy="4124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gdd199bae41_0_5"/>
          <p:cNvPicPr preferRelativeResize="0"/>
          <p:nvPr/>
        </p:nvPicPr>
        <p:blipFill>
          <a:blip r:embed="rId3">
            <a:alphaModFix/>
          </a:blip>
          <a:stretch>
            <a:fillRect/>
          </a:stretch>
        </p:blipFill>
        <p:spPr>
          <a:xfrm>
            <a:off x="195500" y="569050"/>
            <a:ext cx="2905125" cy="4171950"/>
          </a:xfrm>
          <a:prstGeom prst="rect">
            <a:avLst/>
          </a:prstGeom>
          <a:noFill/>
          <a:ln>
            <a:noFill/>
          </a:ln>
        </p:spPr>
      </p:pic>
      <p:pic>
        <p:nvPicPr>
          <p:cNvPr id="169" name="Google Shape;169;gdd199bae41_0_5"/>
          <p:cNvPicPr preferRelativeResize="0"/>
          <p:nvPr/>
        </p:nvPicPr>
        <p:blipFill>
          <a:blip r:embed="rId4">
            <a:alphaModFix/>
          </a:blip>
          <a:stretch>
            <a:fillRect/>
          </a:stretch>
        </p:blipFill>
        <p:spPr>
          <a:xfrm>
            <a:off x="5149525" y="569050"/>
            <a:ext cx="3171825" cy="4362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Intent</a:t>
            </a:r>
            <a:endParaRPr/>
          </a:p>
        </p:txBody>
      </p:sp>
      <p:sp>
        <p:nvSpPr>
          <p:cNvPr id="63" name="Google Shape;63;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15000"/>
              </a:lnSpc>
              <a:spcBef>
                <a:spcPts val="1200"/>
              </a:spcBef>
              <a:spcAft>
                <a:spcPts val="0"/>
              </a:spcAft>
              <a:buClr>
                <a:schemeClr val="dk1"/>
              </a:buClr>
              <a:buSzPct val="61110"/>
              <a:buFont typeface="Arial"/>
              <a:buNone/>
            </a:pPr>
            <a:endParaRPr/>
          </a:p>
          <a:p>
            <a:pPr marL="0" lvl="0" indent="0" algn="l" rtl="0">
              <a:lnSpc>
                <a:spcPct val="115000"/>
              </a:lnSpc>
              <a:spcBef>
                <a:spcPts val="1200"/>
              </a:spcBef>
              <a:spcAft>
                <a:spcPts val="0"/>
              </a:spcAft>
              <a:buClr>
                <a:schemeClr val="dk1"/>
              </a:buClr>
              <a:buSzPct val="61110"/>
              <a:buFont typeface="Arial"/>
              <a:buNone/>
            </a:pPr>
            <a:r>
              <a:rPr lang="en-GB"/>
              <a:t> Our intention is that, when children leave Academy St James, they do so with the knowledge, understanding and emotions to be able to play an active role in today’s society. We want our children to have high aspirations, a belief in themselves and realise that anything is possible if they put their mind to it.</a:t>
            </a:r>
            <a:endParaRPr/>
          </a:p>
          <a:p>
            <a:pPr marL="0" lvl="0" indent="0" algn="l" rtl="0">
              <a:lnSpc>
                <a:spcPct val="115000"/>
              </a:lnSpc>
              <a:spcBef>
                <a:spcPts val="1200"/>
              </a:spcBef>
              <a:spcAft>
                <a:spcPts val="0"/>
              </a:spcAft>
              <a:buClr>
                <a:schemeClr val="dk1"/>
              </a:buClr>
              <a:buSzPct val="61110"/>
              <a:buFont typeface="Arial"/>
              <a:buNone/>
            </a:pPr>
            <a:r>
              <a:rPr lang="en-GB"/>
              <a:t>What do we want for our pupils?</a:t>
            </a:r>
            <a:endParaRPr/>
          </a:p>
          <a:p>
            <a:pPr marL="0" lvl="0" indent="0" algn="l" rtl="0">
              <a:lnSpc>
                <a:spcPct val="115000"/>
              </a:lnSpc>
              <a:spcBef>
                <a:spcPts val="1200"/>
              </a:spcBef>
              <a:spcAft>
                <a:spcPts val="0"/>
              </a:spcAft>
              <a:buClr>
                <a:schemeClr val="dk1"/>
              </a:buClr>
              <a:buSzPct val="61110"/>
              <a:buFont typeface="Arial"/>
              <a:buNone/>
            </a:pPr>
            <a:r>
              <a:rPr lang="en-GB"/>
              <a:t>· Develop a confidence in sharing their own thoughts and opinions with others</a:t>
            </a:r>
            <a:endParaRPr/>
          </a:p>
          <a:p>
            <a:pPr marL="0" lvl="0" indent="0" algn="l" rtl="0">
              <a:lnSpc>
                <a:spcPct val="115000"/>
              </a:lnSpc>
              <a:spcBef>
                <a:spcPts val="1200"/>
              </a:spcBef>
              <a:spcAft>
                <a:spcPts val="0"/>
              </a:spcAft>
              <a:buClr>
                <a:schemeClr val="dk1"/>
              </a:buClr>
              <a:buSzPct val="61110"/>
              <a:buFont typeface="Arial"/>
              <a:buNone/>
            </a:pPr>
            <a:r>
              <a:rPr lang="en-GB"/>
              <a:t>· Develop skills and attributes to keep themselves healthy and safe</a:t>
            </a:r>
            <a:endParaRPr/>
          </a:p>
          <a:p>
            <a:pPr marL="0" lvl="0" indent="0" algn="l" rtl="0">
              <a:lnSpc>
                <a:spcPct val="115000"/>
              </a:lnSpc>
              <a:spcBef>
                <a:spcPts val="1200"/>
              </a:spcBef>
              <a:spcAft>
                <a:spcPts val="0"/>
              </a:spcAft>
              <a:buClr>
                <a:schemeClr val="dk1"/>
              </a:buClr>
              <a:buSzPct val="61110"/>
              <a:buFont typeface="Arial"/>
              <a:buNone/>
            </a:pPr>
            <a:r>
              <a:rPr lang="en-GB"/>
              <a:t>· Develop an attitude of a responsible global citizen</a:t>
            </a:r>
            <a:endParaRPr/>
          </a:p>
          <a:p>
            <a:pPr marL="0" lvl="0" indent="0" algn="l" rtl="0">
              <a:lnSpc>
                <a:spcPct val="115000"/>
              </a:lnSpc>
              <a:spcBef>
                <a:spcPts val="1200"/>
              </a:spcBef>
              <a:spcAft>
                <a:spcPts val="0"/>
              </a:spcAft>
              <a:buClr>
                <a:schemeClr val="dk1"/>
              </a:buClr>
              <a:buSzPct val="61110"/>
              <a:buFont typeface="Arial"/>
              <a:buNone/>
            </a:pPr>
            <a:r>
              <a:rPr lang="en-GB"/>
              <a:t> · To show tolerance of others beliefs, religions and life choices.</a:t>
            </a:r>
            <a:endParaRPr/>
          </a:p>
          <a:p>
            <a:pPr marL="0" lvl="0" indent="0" algn="l" rtl="0">
              <a:lnSpc>
                <a:spcPct val="115000"/>
              </a:lnSpc>
              <a:spcBef>
                <a:spcPts val="1200"/>
              </a:spcBef>
              <a:spcAft>
                <a:spcPts val="0"/>
              </a:spcAft>
              <a:buClr>
                <a:schemeClr val="dk1"/>
              </a:buClr>
              <a:buSzPct val="61110"/>
              <a:buFont typeface="Arial"/>
              <a:buNone/>
            </a:pPr>
            <a:r>
              <a:rPr lang="en-GB"/>
              <a:t> · To build positive, respectful relationships with other people</a:t>
            </a:r>
            <a:endParaRPr/>
          </a:p>
          <a:p>
            <a:pPr marL="0" lvl="0" indent="0" algn="l" rtl="0">
              <a:lnSpc>
                <a:spcPct val="115000"/>
              </a:lnSpc>
              <a:spcBef>
                <a:spcPts val="1200"/>
              </a:spcBef>
              <a:spcAft>
                <a:spcPts val="1200"/>
              </a:spcAft>
              <a:buSzPct val="142857"/>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dd199bae41_0_10"/>
          <p:cNvPicPr preferRelativeResize="0"/>
          <p:nvPr/>
        </p:nvPicPr>
        <p:blipFill>
          <a:blip r:embed="rId3">
            <a:alphaModFix/>
          </a:blip>
          <a:stretch>
            <a:fillRect/>
          </a:stretch>
        </p:blipFill>
        <p:spPr>
          <a:xfrm>
            <a:off x="339175" y="554700"/>
            <a:ext cx="3314700" cy="4257675"/>
          </a:xfrm>
          <a:prstGeom prst="rect">
            <a:avLst/>
          </a:prstGeom>
          <a:noFill/>
          <a:ln>
            <a:noFill/>
          </a:ln>
        </p:spPr>
      </p:pic>
      <p:pic>
        <p:nvPicPr>
          <p:cNvPr id="175" name="Google Shape;175;gdd199bae41_0_10"/>
          <p:cNvPicPr preferRelativeResize="0"/>
          <p:nvPr/>
        </p:nvPicPr>
        <p:blipFill>
          <a:blip r:embed="rId4">
            <a:alphaModFix/>
          </a:blip>
          <a:stretch>
            <a:fillRect/>
          </a:stretch>
        </p:blipFill>
        <p:spPr>
          <a:xfrm>
            <a:off x="5386675" y="647700"/>
            <a:ext cx="3305175" cy="4495800"/>
          </a:xfrm>
          <a:prstGeom prst="rect">
            <a:avLst/>
          </a:prstGeom>
          <a:noFill/>
          <a:ln>
            <a:noFill/>
          </a:ln>
        </p:spPr>
      </p:pic>
      <p:sp>
        <p:nvSpPr>
          <p:cNvPr id="176" name="Google Shape;176;gdd199bae41_0_10"/>
          <p:cNvSpPr txBox="1"/>
          <p:nvPr/>
        </p:nvSpPr>
        <p:spPr>
          <a:xfrm>
            <a:off x="0" y="0"/>
            <a:ext cx="6221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https://drive.google.com/file/d/1uyh3fSererJVwpLRSY_up88rUnDYjjLw/view?usp=sharing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8"/>
          <p:cNvPicPr preferRelativeResize="0"/>
          <p:nvPr/>
        </p:nvPicPr>
        <p:blipFill rotWithShape="1">
          <a:blip r:embed="rId3">
            <a:alphaModFix/>
          </a:blip>
          <a:srcRect/>
          <a:stretch/>
        </p:blipFill>
        <p:spPr>
          <a:xfrm>
            <a:off x="804863" y="180975"/>
            <a:ext cx="7534275" cy="4781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9"/>
          <p:cNvPicPr preferRelativeResize="0"/>
          <p:nvPr/>
        </p:nvPicPr>
        <p:blipFill rotWithShape="1">
          <a:blip r:embed="rId3">
            <a:alphaModFix/>
          </a:blip>
          <a:srcRect/>
          <a:stretch/>
        </p:blipFill>
        <p:spPr>
          <a:xfrm>
            <a:off x="1143925" y="65650"/>
            <a:ext cx="7360407"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0"/>
          <p:cNvPicPr preferRelativeResize="0"/>
          <p:nvPr/>
        </p:nvPicPr>
        <p:blipFill rotWithShape="1">
          <a:blip r:embed="rId3">
            <a:alphaModFix/>
          </a:blip>
          <a:srcRect/>
          <a:stretch/>
        </p:blipFill>
        <p:spPr>
          <a:xfrm>
            <a:off x="152400" y="152400"/>
            <a:ext cx="5983724" cy="3751700"/>
          </a:xfrm>
          <a:prstGeom prst="rect">
            <a:avLst/>
          </a:prstGeom>
          <a:noFill/>
          <a:ln>
            <a:noFill/>
          </a:ln>
        </p:spPr>
      </p:pic>
      <p:pic>
        <p:nvPicPr>
          <p:cNvPr id="192" name="Google Shape;192;p20"/>
          <p:cNvPicPr preferRelativeResize="0"/>
          <p:nvPr/>
        </p:nvPicPr>
        <p:blipFill rotWithShape="1">
          <a:blip r:embed="rId4">
            <a:alphaModFix/>
          </a:blip>
          <a:srcRect/>
          <a:stretch/>
        </p:blipFill>
        <p:spPr>
          <a:xfrm>
            <a:off x="6288524" y="152400"/>
            <a:ext cx="2305050" cy="3171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3"/>
          <p:cNvPicPr preferRelativeResize="0"/>
          <p:nvPr/>
        </p:nvPicPr>
        <p:blipFill rotWithShape="1">
          <a:blip r:embed="rId3">
            <a:alphaModFix/>
          </a:blip>
          <a:srcRect/>
          <a:stretch/>
        </p:blipFill>
        <p:spPr>
          <a:xfrm>
            <a:off x="152400" y="152400"/>
            <a:ext cx="8829676" cy="2115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4"/>
          <p:cNvPicPr preferRelativeResize="0"/>
          <p:nvPr/>
        </p:nvPicPr>
        <p:blipFill rotWithShape="1">
          <a:blip r:embed="rId3">
            <a:alphaModFix/>
          </a:blip>
          <a:srcRect/>
          <a:stretch/>
        </p:blipFill>
        <p:spPr>
          <a:xfrm>
            <a:off x="152400" y="152400"/>
            <a:ext cx="4381500" cy="952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5"/>
          <p:cNvPicPr preferRelativeResize="0"/>
          <p:nvPr/>
        </p:nvPicPr>
        <p:blipFill rotWithShape="1">
          <a:blip r:embed="rId3">
            <a:alphaModFix/>
          </a:blip>
          <a:srcRect/>
          <a:stretch/>
        </p:blipFill>
        <p:spPr>
          <a:xfrm>
            <a:off x="152400" y="152400"/>
            <a:ext cx="2133600" cy="1352550"/>
          </a:xfrm>
          <a:prstGeom prst="rect">
            <a:avLst/>
          </a:prstGeom>
          <a:noFill/>
          <a:ln>
            <a:noFill/>
          </a:ln>
        </p:spPr>
      </p:pic>
      <p:pic>
        <p:nvPicPr>
          <p:cNvPr id="79" name="Google Shape;79;p5"/>
          <p:cNvPicPr preferRelativeResize="0"/>
          <p:nvPr/>
        </p:nvPicPr>
        <p:blipFill rotWithShape="1">
          <a:blip r:embed="rId4">
            <a:alphaModFix/>
          </a:blip>
          <a:srcRect/>
          <a:stretch/>
        </p:blipFill>
        <p:spPr>
          <a:xfrm>
            <a:off x="152400" y="1657350"/>
            <a:ext cx="8839200" cy="3084211"/>
          </a:xfrm>
          <a:prstGeom prst="rect">
            <a:avLst/>
          </a:prstGeom>
          <a:noFill/>
          <a:ln>
            <a:noFill/>
          </a:ln>
        </p:spPr>
      </p:pic>
      <p:pic>
        <p:nvPicPr>
          <p:cNvPr id="80" name="Google Shape;80;p5"/>
          <p:cNvPicPr preferRelativeResize="0"/>
          <p:nvPr/>
        </p:nvPicPr>
        <p:blipFill rotWithShape="1">
          <a:blip r:embed="rId5">
            <a:alphaModFix/>
          </a:blip>
          <a:srcRect/>
          <a:stretch/>
        </p:blipFill>
        <p:spPr>
          <a:xfrm>
            <a:off x="6965425" y="-3"/>
            <a:ext cx="2026175" cy="1440375"/>
          </a:xfrm>
          <a:prstGeom prst="rect">
            <a:avLst/>
          </a:prstGeom>
          <a:noFill/>
          <a:ln>
            <a:noFill/>
          </a:ln>
        </p:spPr>
      </p:pic>
      <p:pic>
        <p:nvPicPr>
          <p:cNvPr id="81" name="Google Shape;81;p5"/>
          <p:cNvPicPr preferRelativeResize="0"/>
          <p:nvPr/>
        </p:nvPicPr>
        <p:blipFill rotWithShape="1">
          <a:blip r:embed="rId6">
            <a:alphaModFix/>
          </a:blip>
          <a:srcRect/>
          <a:stretch/>
        </p:blipFill>
        <p:spPr>
          <a:xfrm>
            <a:off x="3292877" y="108486"/>
            <a:ext cx="2912971" cy="1440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6"/>
          <p:cNvPicPr preferRelativeResize="0"/>
          <p:nvPr/>
        </p:nvPicPr>
        <p:blipFill rotWithShape="1">
          <a:blip r:embed="rId3">
            <a:alphaModFix/>
          </a:blip>
          <a:srcRect/>
          <a:stretch/>
        </p:blipFill>
        <p:spPr>
          <a:xfrm>
            <a:off x="152400" y="152400"/>
            <a:ext cx="5334000" cy="2857500"/>
          </a:xfrm>
          <a:prstGeom prst="rect">
            <a:avLst/>
          </a:prstGeom>
          <a:noFill/>
          <a:ln>
            <a:noFill/>
          </a:ln>
        </p:spPr>
      </p:pic>
      <p:pic>
        <p:nvPicPr>
          <p:cNvPr id="87" name="Google Shape;87;p6"/>
          <p:cNvPicPr preferRelativeResize="0"/>
          <p:nvPr/>
        </p:nvPicPr>
        <p:blipFill rotWithShape="1">
          <a:blip r:embed="rId4">
            <a:alphaModFix/>
          </a:blip>
          <a:srcRect/>
          <a:stretch/>
        </p:blipFill>
        <p:spPr>
          <a:xfrm>
            <a:off x="5638800" y="152400"/>
            <a:ext cx="3352800" cy="25781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7"/>
          <p:cNvPicPr preferRelativeResize="0"/>
          <p:nvPr/>
        </p:nvPicPr>
        <p:blipFill rotWithShape="1">
          <a:blip r:embed="rId3">
            <a:alphaModFix/>
          </a:blip>
          <a:srcRect/>
          <a:stretch/>
        </p:blipFill>
        <p:spPr>
          <a:xfrm>
            <a:off x="152400" y="152400"/>
            <a:ext cx="8686800" cy="3771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8"/>
          <p:cNvPicPr preferRelativeResize="0"/>
          <p:nvPr/>
        </p:nvPicPr>
        <p:blipFill rotWithShape="1">
          <a:blip r:embed="rId3">
            <a:alphaModFix/>
          </a:blip>
          <a:srcRect/>
          <a:stretch/>
        </p:blipFill>
        <p:spPr>
          <a:xfrm>
            <a:off x="152400" y="152400"/>
            <a:ext cx="8839199" cy="3981876"/>
          </a:xfrm>
          <a:prstGeom prst="rect">
            <a:avLst/>
          </a:prstGeom>
          <a:noFill/>
          <a:ln>
            <a:noFill/>
          </a:ln>
        </p:spPr>
      </p:pic>
      <p:sp>
        <p:nvSpPr>
          <p:cNvPr id="98" name="Google Shape;98;p8"/>
          <p:cNvSpPr txBox="1"/>
          <p:nvPr/>
        </p:nvSpPr>
        <p:spPr>
          <a:xfrm>
            <a:off x="718850" y="4337900"/>
            <a:ext cx="81924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Arial"/>
                <a:ea typeface="Arial"/>
                <a:cs typeface="Arial"/>
                <a:sym typeface="Arial"/>
              </a:rPr>
              <a:t>Home learning and music in school.</a:t>
            </a: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9"/>
          <p:cNvPicPr preferRelativeResize="0"/>
          <p:nvPr/>
        </p:nvPicPr>
        <p:blipFill rotWithShape="1">
          <a:blip r:embed="rId3">
            <a:alphaModFix/>
          </a:blip>
          <a:srcRect/>
          <a:stretch/>
        </p:blipFill>
        <p:spPr>
          <a:xfrm>
            <a:off x="152400" y="152400"/>
            <a:ext cx="2533650" cy="2209800"/>
          </a:xfrm>
          <a:prstGeom prst="rect">
            <a:avLst/>
          </a:prstGeom>
          <a:noFill/>
          <a:ln>
            <a:noFill/>
          </a:ln>
        </p:spPr>
      </p:pic>
      <p:pic>
        <p:nvPicPr>
          <p:cNvPr id="104" name="Google Shape;104;p9"/>
          <p:cNvPicPr preferRelativeResize="0"/>
          <p:nvPr/>
        </p:nvPicPr>
        <p:blipFill rotWithShape="1">
          <a:blip r:embed="rId4">
            <a:alphaModFix/>
          </a:blip>
          <a:srcRect/>
          <a:stretch/>
        </p:blipFill>
        <p:spPr>
          <a:xfrm>
            <a:off x="6122850" y="387900"/>
            <a:ext cx="2676525" cy="1885950"/>
          </a:xfrm>
          <a:prstGeom prst="rect">
            <a:avLst/>
          </a:prstGeom>
          <a:noFill/>
          <a:ln>
            <a:noFill/>
          </a:ln>
        </p:spPr>
      </p:pic>
      <p:sp>
        <p:nvSpPr>
          <p:cNvPr id="105" name="Google Shape;105;p9"/>
          <p:cNvSpPr txBox="1"/>
          <p:nvPr/>
        </p:nvSpPr>
        <p:spPr>
          <a:xfrm>
            <a:off x="3222425" y="694075"/>
            <a:ext cx="2478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Arial"/>
                <a:ea typeface="Arial"/>
                <a:cs typeface="Arial"/>
                <a:sym typeface="Arial"/>
              </a:rPr>
              <a:t>Year 5 Band</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Words>
  <Application>Microsoft Office PowerPoint</Application>
  <PresentationFormat>On-screen Show (16:9)</PresentationFormat>
  <Paragraphs>23</Paragraphs>
  <Slides>23</Slides>
  <Notes>23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23</vt:i4>
      </vt:variant>
    </vt:vector>
  </HeadingPairs>
  <TitlesOfParts>
    <vt:vector size="25" baseType="lpstr">
      <vt:lpstr>Arial</vt:lpstr>
      <vt:lpstr>Simple Light</vt:lpstr>
      <vt:lpstr>Music</vt:lpstr>
      <vt:lpstr>Intent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dc:title>
  <dc:creator>Louise Allingham</dc:creator>
  <cp:lastModifiedBy>Louise Allingham</cp:lastModifiedBy>
  <cp:revision>1</cp:revision>
  <dcterms:modified xsi:type="dcterms:W3CDTF">2021-05-28T14:50:46Z</dcterms:modified>
</cp:coreProperties>
</file>